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4" r:id="rId4"/>
    <p:sldId id="268" r:id="rId5"/>
    <p:sldId id="285" r:id="rId6"/>
    <p:sldId id="278" r:id="rId7"/>
    <p:sldId id="267" r:id="rId8"/>
    <p:sldId id="259" r:id="rId9"/>
    <p:sldId id="279" r:id="rId10"/>
    <p:sldId id="257" r:id="rId11"/>
    <p:sldId id="258" r:id="rId12"/>
    <p:sldId id="286" r:id="rId13"/>
    <p:sldId id="272" r:id="rId14"/>
    <p:sldId id="273" r:id="rId15"/>
    <p:sldId id="274" r:id="rId16"/>
    <p:sldId id="265" r:id="rId17"/>
    <p:sldId id="264" r:id="rId18"/>
    <p:sldId id="260" r:id="rId19"/>
    <p:sldId id="283" r:id="rId20"/>
    <p:sldId id="261" r:id="rId21"/>
    <p:sldId id="266" r:id="rId22"/>
    <p:sldId id="280" r:id="rId23"/>
    <p:sldId id="275" r:id="rId24"/>
    <p:sldId id="269" r:id="rId25"/>
    <p:sldId id="271" r:id="rId26"/>
    <p:sldId id="281" r:id="rId27"/>
    <p:sldId id="282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41" d="100"/>
          <a:sy n="41" d="100"/>
        </p:scale>
        <p:origin x="6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dirty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FDBAA-DE39-4F1D-B470-EF178E616BA9}" type="datetimeFigureOut">
              <a:rPr lang="bg-BG" smtClean="0"/>
              <a:pPr/>
              <a:t>24.1.2020 г.</a:t>
            </a:fld>
            <a:endParaRPr lang="bg-BG" dirty="0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1F2A9F-C0EB-449C-A0D6-941B0D6CE9F7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Някои аспекти в здравословното хранене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Д-р И.Паскалева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bg-BG" dirty="0"/>
              <a:t>       Функции на </a:t>
            </a:r>
            <a:r>
              <a:rPr lang="bg-BG" dirty="0" err="1"/>
              <a:t>холестерола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928926" y="2714620"/>
            <a:ext cx="257176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err="1"/>
              <a:t>Холестерол</a:t>
            </a:r>
            <a:endParaRPr lang="bg-BG" sz="32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142976" y="1071546"/>
            <a:ext cx="2500330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Клетъчни мембрани и рецептори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4857752" y="1000108"/>
            <a:ext cx="242889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err="1"/>
              <a:t>Стероидни</a:t>
            </a:r>
            <a:r>
              <a:rPr lang="bg-BG" sz="2400" dirty="0"/>
              <a:t> хормони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6357950" y="285749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Вит.Д и имунна система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500034" y="2928934"/>
            <a:ext cx="1643074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Жлъчни киселини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1500166" y="4857760"/>
            <a:ext cx="220028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Структурен елемент на мозъка / 20%/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5072066" y="4786322"/>
            <a:ext cx="212884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/>
              <a:t>Изграждане на </a:t>
            </a:r>
            <a:r>
              <a:rPr lang="bg-BG" sz="2400" dirty="0" err="1"/>
              <a:t>миелинови</a:t>
            </a:r>
            <a:r>
              <a:rPr lang="bg-BG" sz="2400" dirty="0"/>
              <a:t> обвивки</a:t>
            </a:r>
          </a:p>
        </p:txBody>
      </p:sp>
      <p:sp>
        <p:nvSpPr>
          <p:cNvPr id="11" name="Стрелка надясно 10"/>
          <p:cNvSpPr/>
          <p:nvPr/>
        </p:nvSpPr>
        <p:spPr>
          <a:xfrm>
            <a:off x="5500694" y="3286124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Стрелка наляво 11"/>
          <p:cNvSpPr/>
          <p:nvPr/>
        </p:nvSpPr>
        <p:spPr>
          <a:xfrm>
            <a:off x="2143108" y="3286124"/>
            <a:ext cx="78581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трелка надолу 12"/>
          <p:cNvSpPr/>
          <p:nvPr/>
        </p:nvSpPr>
        <p:spPr>
          <a:xfrm>
            <a:off x="3143240" y="4071942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Стрелка надолу 13"/>
          <p:cNvSpPr/>
          <p:nvPr/>
        </p:nvSpPr>
        <p:spPr>
          <a:xfrm>
            <a:off x="5143504" y="407194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Стрелка нагоре 14"/>
          <p:cNvSpPr/>
          <p:nvPr/>
        </p:nvSpPr>
        <p:spPr>
          <a:xfrm>
            <a:off x="3000364" y="2214554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Стрелка нагоре 15"/>
          <p:cNvSpPr/>
          <p:nvPr/>
        </p:nvSpPr>
        <p:spPr>
          <a:xfrm>
            <a:off x="4929190" y="2143116"/>
            <a:ext cx="28575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bg-BG" dirty="0"/>
              <a:t>Полезни и вредни мазнини</a:t>
            </a:r>
          </a:p>
        </p:txBody>
      </p:sp>
      <p:pic>
        <p:nvPicPr>
          <p:cNvPr id="6" name="Контейнер за съдържание 5" descr="5412d8bb9aca66578c2ae7ba3e995b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071546"/>
            <a:ext cx="2210160" cy="5786454"/>
          </a:xfrm>
        </p:spPr>
      </p:pic>
      <p:pic>
        <p:nvPicPr>
          <p:cNvPr id="7" name="Картина 6" descr="Saturatedfa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3331878" cy="1728784"/>
          </a:xfrm>
          <a:prstGeom prst="rect">
            <a:avLst/>
          </a:prstGeom>
        </p:spPr>
      </p:pic>
      <p:pic>
        <p:nvPicPr>
          <p:cNvPr id="8" name="Картина 7" descr="DietDoctor_Monosaturatedfa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496"/>
            <a:ext cx="3406979" cy="1800222"/>
          </a:xfrm>
          <a:prstGeom prst="rect">
            <a:avLst/>
          </a:prstGeom>
        </p:spPr>
      </p:pic>
      <p:pic>
        <p:nvPicPr>
          <p:cNvPr id="9" name="Картина 8" descr="DietDoctor_Polounsaturatedfats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84"/>
            <a:ext cx="3408081" cy="1923097"/>
          </a:xfrm>
          <a:prstGeom prst="rect">
            <a:avLst/>
          </a:prstGeom>
        </p:spPr>
      </p:pic>
      <p:pic>
        <p:nvPicPr>
          <p:cNvPr id="10" name="Картина 9" descr="195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000108"/>
            <a:ext cx="3500430" cy="2286016"/>
          </a:xfrm>
          <a:prstGeom prst="rect">
            <a:avLst/>
          </a:prstGeom>
        </p:spPr>
      </p:pic>
      <p:pic>
        <p:nvPicPr>
          <p:cNvPr id="11" name="Картина 10" descr="iStockJUNKFood-908279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3286124"/>
            <a:ext cx="3500430" cy="1785950"/>
          </a:xfrm>
          <a:prstGeom prst="rect">
            <a:avLst/>
          </a:prstGeom>
        </p:spPr>
      </p:pic>
      <p:pic>
        <p:nvPicPr>
          <p:cNvPr id="12" name="Картина 11" descr="DtvOporU0AA4Vo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5000636"/>
            <a:ext cx="3500430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72400" cy="1821960"/>
          </a:xfrm>
        </p:spPr>
        <p:txBody>
          <a:bodyPr/>
          <a:lstStyle/>
          <a:p>
            <a:r>
              <a:rPr lang="bg-BG" sz="3600" dirty="0"/>
              <a:t>Някои храни, чиято прекомерна консумация може да доведе до здравословни проблеми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71472" y="3500438"/>
            <a:ext cx="7772400" cy="150971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 descr="_88762484_junk_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429000"/>
            <a:ext cx="5715008" cy="32091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0334"/>
          </a:xfrm>
        </p:spPr>
        <p:txBody>
          <a:bodyPr>
            <a:normAutofit/>
          </a:bodyPr>
          <a:lstStyle/>
          <a:p>
            <a:r>
              <a:rPr lang="en-US" sz="2400" dirty="0"/>
              <a:t>                            </a:t>
            </a:r>
            <a:r>
              <a:rPr lang="bg-BG" sz="2800" dirty="0"/>
              <a:t>Вредите от захарта</a:t>
            </a:r>
            <a:endParaRPr lang="bg-BG" sz="24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1518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000" dirty="0"/>
              <a:t>1957 г. – </a:t>
            </a:r>
            <a:r>
              <a:rPr lang="en-US" sz="2000" dirty="0"/>
              <a:t>Dr. John </a:t>
            </a:r>
            <a:r>
              <a:rPr lang="en-US" sz="2000" dirty="0" err="1"/>
              <a:t>Yudkin</a:t>
            </a:r>
            <a:r>
              <a:rPr lang="en-US" sz="2000" dirty="0"/>
              <a:t> </a:t>
            </a:r>
            <a:r>
              <a:rPr lang="bg-BG" sz="2000" dirty="0"/>
              <a:t>/</a:t>
            </a:r>
            <a:r>
              <a:rPr lang="en-US" sz="2000" dirty="0"/>
              <a:t>England/</a:t>
            </a:r>
            <a:endParaRPr lang="bg-BG" sz="2000" dirty="0"/>
          </a:p>
          <a:p>
            <a:pPr>
              <a:buNone/>
            </a:pPr>
            <a:r>
              <a:rPr lang="bg-BG" sz="2000" dirty="0"/>
              <a:t>“</a:t>
            </a:r>
            <a:r>
              <a:rPr lang="en-US" sz="2000" dirty="0"/>
              <a:t>Pure, white and deadly” - 1972</a:t>
            </a:r>
          </a:p>
          <a:p>
            <a:pPr>
              <a:buNone/>
            </a:pPr>
            <a:r>
              <a:rPr lang="bg-BG" sz="2000" dirty="0"/>
              <a:t>Предупреждава, че повишената консумация на захар има негативни ефекти върху здравето:</a:t>
            </a:r>
          </a:p>
          <a:p>
            <a:pPr>
              <a:buFontTx/>
              <a:buChar char="-"/>
            </a:pPr>
            <a:r>
              <a:rPr lang="bg-BG" sz="2000" dirty="0"/>
              <a:t>Затлъстяване</a:t>
            </a:r>
          </a:p>
          <a:p>
            <a:pPr>
              <a:buFontTx/>
              <a:buChar char="-"/>
            </a:pPr>
            <a:r>
              <a:rPr lang="bg-BG" sz="2000" dirty="0"/>
              <a:t>Диабет</a:t>
            </a:r>
          </a:p>
          <a:p>
            <a:pPr>
              <a:buFontTx/>
              <a:buChar char="-"/>
            </a:pPr>
            <a:r>
              <a:rPr lang="bg-BG" sz="2000" dirty="0"/>
              <a:t>Инфаркт</a:t>
            </a:r>
          </a:p>
          <a:p>
            <a:pPr>
              <a:buFontTx/>
              <a:buChar char="-"/>
            </a:pPr>
            <a:r>
              <a:rPr lang="bg-BG" sz="2000" dirty="0"/>
              <a:t>Зъбен кариес 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6000768"/>
          </a:xfrm>
        </p:spPr>
        <p:txBody>
          <a:bodyPr>
            <a:normAutofit/>
          </a:bodyPr>
          <a:lstStyle/>
          <a:p>
            <a:r>
              <a:rPr lang="en-US" sz="2000" dirty="0"/>
              <a:t>Dr. George Campbell / SA/ </a:t>
            </a:r>
          </a:p>
          <a:p>
            <a:r>
              <a:rPr lang="en-US" sz="2000" dirty="0"/>
              <a:t>- </a:t>
            </a:r>
            <a:r>
              <a:rPr lang="bg-BG" sz="2000" dirty="0"/>
              <a:t>1950</a:t>
            </a:r>
            <a:r>
              <a:rPr lang="en-US" sz="2000" dirty="0"/>
              <a:t> s – </a:t>
            </a:r>
            <a:r>
              <a:rPr lang="bg-BG" sz="2000" dirty="0"/>
              <a:t>открива една от първите клиники за лечение на диабетици в Африка.</a:t>
            </a:r>
          </a:p>
          <a:p>
            <a:r>
              <a:rPr lang="bg-BG" sz="2000" dirty="0"/>
              <a:t>- “</a:t>
            </a:r>
            <a:r>
              <a:rPr lang="en-US" sz="2000" dirty="0"/>
              <a:t>The</a:t>
            </a:r>
            <a:r>
              <a:rPr lang="bg-BG" sz="2000" dirty="0"/>
              <a:t> </a:t>
            </a:r>
            <a:r>
              <a:rPr lang="en-US" sz="2000" dirty="0"/>
              <a:t>Saccharine</a:t>
            </a:r>
            <a:r>
              <a:rPr lang="bg-BG" sz="2000" dirty="0"/>
              <a:t> </a:t>
            </a:r>
            <a:r>
              <a:rPr lang="en-US" sz="2000" dirty="0"/>
              <a:t>Disease</a:t>
            </a:r>
            <a:r>
              <a:rPr lang="bg-BG" sz="2000" dirty="0"/>
              <a:t>” 1966</a:t>
            </a:r>
            <a:endParaRPr lang="en-US" sz="2000" dirty="0"/>
          </a:p>
          <a:p>
            <a:r>
              <a:rPr lang="bg-BG" sz="2000" dirty="0"/>
              <a:t>/</a:t>
            </a:r>
            <a:r>
              <a:rPr lang="en-US" sz="2000" dirty="0"/>
              <a:t>Cleave/</a:t>
            </a:r>
            <a:endParaRPr lang="bg-BG" sz="2000" dirty="0"/>
          </a:p>
        </p:txBody>
      </p:sp>
      <p:pic>
        <p:nvPicPr>
          <p:cNvPr id="8" name="Картина 7" descr="sugar1_2825106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4228938" cy="2428868"/>
          </a:xfrm>
          <a:prstGeom prst="rect">
            <a:avLst/>
          </a:prstGeom>
        </p:spPr>
      </p:pic>
      <p:pic>
        <p:nvPicPr>
          <p:cNvPr id="9" name="Картина 8" descr="160722120516_DSCN99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857496"/>
            <a:ext cx="2595570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  <a:r>
              <a:rPr lang="bg-BG" dirty="0" err="1"/>
              <a:t>Фруктоза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643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bg-BG" sz="2000" dirty="0"/>
          </a:p>
          <a:p>
            <a:r>
              <a:rPr lang="bg-BG" sz="2000" dirty="0"/>
              <a:t>- По- сладка от </a:t>
            </a:r>
            <a:r>
              <a:rPr lang="bg-BG" sz="2000" dirty="0" err="1"/>
              <a:t>глюкозата</a:t>
            </a:r>
            <a:endParaRPr lang="bg-BG" sz="2000" dirty="0"/>
          </a:p>
          <a:p>
            <a:r>
              <a:rPr lang="bg-BG" sz="2000" dirty="0"/>
              <a:t>- Има различен метаболизъм по– сходен с този на </a:t>
            </a:r>
            <a:r>
              <a:rPr lang="bg-BG" sz="2000" dirty="0" err="1"/>
              <a:t>етанола</a:t>
            </a:r>
            <a:endParaRPr lang="bg-BG" sz="2000" dirty="0"/>
          </a:p>
          <a:p>
            <a:r>
              <a:rPr lang="bg-BG" sz="2000" dirty="0"/>
              <a:t>- Не предизвиква инсулинов отговор / и съответно </a:t>
            </a:r>
            <a:r>
              <a:rPr lang="bg-BG" sz="2000" dirty="0" err="1"/>
              <a:t>лептинов</a:t>
            </a:r>
            <a:r>
              <a:rPr lang="bg-BG" sz="2000" dirty="0"/>
              <a:t> / - липсва ефекта на засищане</a:t>
            </a:r>
          </a:p>
          <a:p>
            <a:r>
              <a:rPr lang="bg-BG" sz="2000" dirty="0"/>
              <a:t>- Ускорява процеса на </a:t>
            </a:r>
            <a:r>
              <a:rPr lang="bg-BG" sz="2000" dirty="0" err="1"/>
              <a:t>гликиране</a:t>
            </a:r>
            <a:r>
              <a:rPr lang="bg-BG" sz="2000" dirty="0"/>
              <a:t> в организма  7 х – стареене, дегенеративни процеси</a:t>
            </a:r>
          </a:p>
          <a:p>
            <a:r>
              <a:rPr lang="bg-BG" sz="2000" dirty="0"/>
              <a:t>- </a:t>
            </a:r>
            <a:r>
              <a:rPr lang="bg-BG" sz="2000" dirty="0" err="1"/>
              <a:t>Метаболизира</a:t>
            </a:r>
            <a:r>
              <a:rPr lang="bg-BG" sz="2000" dirty="0"/>
              <a:t> се в черния дроб – синтез на </a:t>
            </a:r>
            <a:r>
              <a:rPr lang="bg-BG" sz="2000" dirty="0" err="1"/>
              <a:t>триглицериди</a:t>
            </a:r>
            <a:r>
              <a:rPr lang="bg-BG" sz="2000" dirty="0"/>
              <a:t>, чернодробна </a:t>
            </a:r>
            <a:r>
              <a:rPr lang="bg-BG" sz="2000" dirty="0" err="1"/>
              <a:t>стеатоза</a:t>
            </a:r>
            <a:r>
              <a:rPr lang="bg-BG" sz="2000" dirty="0"/>
              <a:t>, повишено образуване на пикочна киселина.</a:t>
            </a:r>
          </a:p>
          <a:p>
            <a:r>
              <a:rPr lang="bg-BG" sz="2000" dirty="0"/>
              <a:t>- Счита се, че има важна роля във възникване на т.нар. инсулинова </a:t>
            </a:r>
            <a:r>
              <a:rPr lang="bg-BG" sz="2000" dirty="0" err="1"/>
              <a:t>резистентност</a:t>
            </a:r>
            <a:r>
              <a:rPr lang="bg-BG" sz="2000" dirty="0"/>
              <a:t> </a:t>
            </a:r>
            <a:r>
              <a:rPr lang="en-US" sz="2000" dirty="0"/>
              <a:t> </a:t>
            </a:r>
          </a:p>
          <a:p>
            <a:r>
              <a:rPr lang="bg-BG" sz="2000" dirty="0"/>
              <a:t> </a:t>
            </a:r>
            <a:r>
              <a:rPr lang="en-US" sz="2000" dirty="0"/>
              <a:t>Dr. Richard Johnson</a:t>
            </a:r>
            <a:endParaRPr lang="bg-BG" sz="2000" dirty="0"/>
          </a:p>
        </p:txBody>
      </p:sp>
      <p:pic>
        <p:nvPicPr>
          <p:cNvPr id="6" name="Контейнер за съдържание 5" descr="41gqGvIfGp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6391" y="1920875"/>
            <a:ext cx="2802217" cy="44338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bg-BG" dirty="0"/>
              <a:t>          </a:t>
            </a:r>
            <a:r>
              <a:rPr lang="bg-BG" sz="2800" dirty="0"/>
              <a:t>Инсулинова </a:t>
            </a:r>
            <a:r>
              <a:rPr lang="bg-BG" sz="2800" dirty="0" err="1"/>
              <a:t>резистентност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857916"/>
          </a:xfrm>
        </p:spPr>
        <p:txBody>
          <a:bodyPr>
            <a:normAutofit lnSpcReduction="10000"/>
          </a:bodyPr>
          <a:lstStyle/>
          <a:p>
            <a:r>
              <a:rPr lang="bg-BG" sz="2000" dirty="0"/>
              <a:t> Универсален физиологичен механизъм, широко разпространен в животинския свят, който повишава шансовете за оцеляване в условия на гладуване</a:t>
            </a:r>
          </a:p>
          <a:p>
            <a:r>
              <a:rPr lang="bg-BG" sz="2000" dirty="0"/>
              <a:t>- при </a:t>
            </a:r>
            <a:r>
              <a:rPr lang="bg-BG" sz="2000" dirty="0" err="1"/>
              <a:t>хиберниращи</a:t>
            </a:r>
            <a:r>
              <a:rPr lang="bg-BG" sz="2000" dirty="0"/>
              <a:t> животни – дребни гризачи, мечки / зимен сън/</a:t>
            </a:r>
          </a:p>
          <a:p>
            <a:r>
              <a:rPr lang="bg-BG" sz="2000" dirty="0"/>
              <a:t>- при прелетни птици – </a:t>
            </a:r>
            <a:r>
              <a:rPr lang="bg-BG" sz="2000" dirty="0" err="1"/>
              <a:t>трансокеански</a:t>
            </a:r>
            <a:r>
              <a:rPr lang="bg-BG" sz="2000" dirty="0"/>
              <a:t> полети</a:t>
            </a:r>
          </a:p>
          <a:p>
            <a:r>
              <a:rPr lang="bg-BG" sz="2000" dirty="0"/>
              <a:t>- бременни жени / </a:t>
            </a:r>
            <a:r>
              <a:rPr lang="bg-BG" sz="2000" dirty="0" err="1"/>
              <a:t>плацентарни</a:t>
            </a:r>
            <a:r>
              <a:rPr lang="bg-BG" sz="2000" dirty="0"/>
              <a:t> хормони/</a:t>
            </a:r>
          </a:p>
          <a:p>
            <a:r>
              <a:rPr lang="bg-BG" sz="2000" dirty="0"/>
              <a:t>Превръща се в патологично състояние когато продължава с години и води до патологични промени в организма – метаболитен синдром, диабет.</a:t>
            </a:r>
          </a:p>
        </p:txBody>
      </p:sp>
      <p:pic>
        <p:nvPicPr>
          <p:cNvPr id="6" name="Контейнер за съдържание 5" descr="0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71678"/>
            <a:ext cx="4038600" cy="27380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bg-BG" sz="3200" dirty="0"/>
              <a:t>     Симптоми на метаболитния синдром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Овал 3"/>
          <p:cNvSpPr/>
          <p:nvPr/>
        </p:nvSpPr>
        <p:spPr>
          <a:xfrm>
            <a:off x="2643174" y="3429000"/>
            <a:ext cx="3429024" cy="162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Метаболитен синдром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2000240"/>
            <a:ext cx="214314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Висока кръвна захар</a:t>
            </a:r>
          </a:p>
        </p:txBody>
      </p:sp>
      <p:sp>
        <p:nvSpPr>
          <p:cNvPr id="8" name="Овал 7"/>
          <p:cNvSpPr/>
          <p:nvPr/>
        </p:nvSpPr>
        <p:spPr>
          <a:xfrm>
            <a:off x="2000232" y="5500702"/>
            <a:ext cx="20574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Нисък </a:t>
            </a:r>
            <a:r>
              <a:rPr lang="en-US" dirty="0"/>
              <a:t>LDL</a:t>
            </a:r>
            <a:endParaRPr lang="bg-BG" dirty="0"/>
          </a:p>
        </p:txBody>
      </p:sp>
      <p:sp>
        <p:nvSpPr>
          <p:cNvPr id="9" name="Овал 8"/>
          <p:cNvSpPr/>
          <p:nvPr/>
        </p:nvSpPr>
        <p:spPr>
          <a:xfrm>
            <a:off x="4143372" y="1857364"/>
            <a:ext cx="214314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Артериална хипертония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500562" y="5429264"/>
            <a:ext cx="2214578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Коремно затлъстяване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6643670" y="4143380"/>
            <a:ext cx="2500330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Високи </a:t>
            </a:r>
            <a:r>
              <a:rPr lang="bg-BG" dirty="0" err="1"/>
              <a:t>триглицериди</a:t>
            </a:r>
            <a:endParaRPr lang="bg-BG" dirty="0"/>
          </a:p>
        </p:txBody>
      </p:sp>
      <p:sp>
        <p:nvSpPr>
          <p:cNvPr id="12" name="Стрелка нагоре 11"/>
          <p:cNvSpPr/>
          <p:nvPr/>
        </p:nvSpPr>
        <p:spPr>
          <a:xfrm>
            <a:off x="5000628" y="2928934"/>
            <a:ext cx="14287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трелка нагоре 12"/>
          <p:cNvSpPr/>
          <p:nvPr/>
        </p:nvSpPr>
        <p:spPr>
          <a:xfrm>
            <a:off x="2928926" y="3000372"/>
            <a:ext cx="142876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Стрелка надолу 13"/>
          <p:cNvSpPr/>
          <p:nvPr/>
        </p:nvSpPr>
        <p:spPr>
          <a:xfrm>
            <a:off x="5357818" y="4857760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Стрелка надолу 14"/>
          <p:cNvSpPr/>
          <p:nvPr/>
        </p:nvSpPr>
        <p:spPr>
          <a:xfrm>
            <a:off x="3214678" y="4857760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Стрелка надясно 15"/>
          <p:cNvSpPr/>
          <p:nvPr/>
        </p:nvSpPr>
        <p:spPr>
          <a:xfrm>
            <a:off x="5857884" y="4572008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Овал 16"/>
          <p:cNvSpPr/>
          <p:nvPr/>
        </p:nvSpPr>
        <p:spPr>
          <a:xfrm>
            <a:off x="0" y="3214686"/>
            <a:ext cx="2428860" cy="10715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Чернодробна </a:t>
            </a:r>
            <a:r>
              <a:rPr lang="bg-BG" dirty="0" err="1">
                <a:solidFill>
                  <a:schemeClr val="bg1"/>
                </a:solidFill>
              </a:rPr>
              <a:t>стеатоза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4357694"/>
            <a:ext cx="2286016" cy="10001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Висока пикочна киселина</a:t>
            </a:r>
          </a:p>
        </p:txBody>
      </p:sp>
      <p:sp>
        <p:nvSpPr>
          <p:cNvPr id="19" name="Стрелка наляво 18"/>
          <p:cNvSpPr/>
          <p:nvPr/>
        </p:nvSpPr>
        <p:spPr>
          <a:xfrm>
            <a:off x="2214546" y="4572008"/>
            <a:ext cx="64294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Стрелка наляво 19"/>
          <p:cNvSpPr/>
          <p:nvPr/>
        </p:nvSpPr>
        <p:spPr>
          <a:xfrm>
            <a:off x="2285984" y="3857628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Овал 20"/>
          <p:cNvSpPr/>
          <p:nvPr/>
        </p:nvSpPr>
        <p:spPr>
          <a:xfrm>
            <a:off x="6286512" y="2928934"/>
            <a:ext cx="2143140" cy="1143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/>
              <a:t>Овариална</a:t>
            </a:r>
            <a:r>
              <a:rPr lang="bg-BG" dirty="0"/>
              <a:t> </a:t>
            </a:r>
            <a:r>
              <a:rPr lang="bg-BG" dirty="0" err="1"/>
              <a:t>поликистоза</a:t>
            </a:r>
            <a:endParaRPr lang="bg-BG" dirty="0"/>
          </a:p>
        </p:txBody>
      </p:sp>
      <p:sp>
        <p:nvSpPr>
          <p:cNvPr id="22" name="Стрелка надясно 21"/>
          <p:cNvSpPr/>
          <p:nvPr/>
        </p:nvSpPr>
        <p:spPr>
          <a:xfrm>
            <a:off x="5857884" y="378619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bg-BG" sz="2800" dirty="0"/>
              <a:t>Заболявания, които се свързват с метаболитен синдром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5038740"/>
          </a:xfrm>
        </p:spPr>
        <p:txBody>
          <a:bodyPr>
            <a:noAutofit/>
          </a:bodyPr>
          <a:lstStyle/>
          <a:p>
            <a:r>
              <a:rPr lang="bg-BG" sz="1600" b="1" dirty="0">
                <a:solidFill>
                  <a:srgbClr val="FF0000"/>
                </a:solidFill>
              </a:rPr>
              <a:t>Сърдечно-съдови заболявания       Диабет             Подагра               Възпалителни 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заболявания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Инфаркт  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Артрит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Инсулт        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Атеросклероза                                                                                                Дегенеративни 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ставни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Артериална хипертония                                                                             заболявания</a:t>
            </a:r>
          </a:p>
          <a:p>
            <a:endParaRPr lang="bg-BG" sz="1600" b="1" dirty="0">
              <a:solidFill>
                <a:srgbClr val="FF0000"/>
              </a:solidFill>
            </a:endParaRPr>
          </a:p>
          <a:p>
            <a:r>
              <a:rPr lang="bg-BG" sz="1600" b="1" dirty="0">
                <a:solidFill>
                  <a:srgbClr val="FF0000"/>
                </a:solidFill>
              </a:rPr>
              <a:t>Чернодробна </a:t>
            </a:r>
            <a:r>
              <a:rPr lang="bg-BG" sz="1600" b="1" dirty="0" err="1">
                <a:solidFill>
                  <a:srgbClr val="FF0000"/>
                </a:solidFill>
              </a:rPr>
              <a:t>стеатоза</a:t>
            </a:r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bg-BG" sz="1600" b="1" dirty="0" err="1">
                <a:solidFill>
                  <a:srgbClr val="FF0000"/>
                </a:solidFill>
              </a:rPr>
              <a:t>Деменция</a:t>
            </a:r>
            <a:endParaRPr lang="bg-BG" sz="1600" b="1" dirty="0">
              <a:solidFill>
                <a:srgbClr val="FF0000"/>
              </a:solidFill>
            </a:endParaRP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Депресия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    </a:t>
            </a:r>
            <a:r>
              <a:rPr lang="bg-BG" sz="1600" b="1" dirty="0" err="1">
                <a:solidFill>
                  <a:srgbClr val="FF0000"/>
                </a:solidFill>
              </a:rPr>
              <a:t>Овариална</a:t>
            </a:r>
            <a:r>
              <a:rPr lang="bg-BG" sz="1600" b="1" dirty="0">
                <a:solidFill>
                  <a:srgbClr val="FF0000"/>
                </a:solidFill>
              </a:rPr>
              <a:t> </a:t>
            </a:r>
            <a:r>
              <a:rPr lang="bg-BG" sz="1600" b="1" dirty="0" err="1">
                <a:solidFill>
                  <a:srgbClr val="FF0000"/>
                </a:solidFill>
              </a:rPr>
              <a:t>поликистоза</a:t>
            </a:r>
            <a:endParaRPr lang="bg-BG" sz="1600" b="1" dirty="0">
              <a:solidFill>
                <a:srgbClr val="FF0000"/>
              </a:solidFill>
            </a:endParaRPr>
          </a:p>
          <a:p>
            <a:endParaRPr lang="bg-BG" sz="1600" b="1" dirty="0">
              <a:solidFill>
                <a:srgbClr val="FF0000"/>
              </a:solidFill>
            </a:endParaRP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Сънна </a:t>
            </a:r>
            <a:r>
              <a:rPr lang="bg-BG" sz="1600" b="1" dirty="0" err="1">
                <a:solidFill>
                  <a:srgbClr val="FF0000"/>
                </a:solidFill>
              </a:rPr>
              <a:t>апнея</a:t>
            </a:r>
            <a:r>
              <a:rPr lang="bg-BG" sz="1600" b="1" dirty="0">
                <a:solidFill>
                  <a:srgbClr val="FF0000"/>
                </a:solidFill>
              </a:rPr>
              <a:t>           Стерилитет            </a:t>
            </a:r>
            <a:r>
              <a:rPr lang="bg-BG" sz="1600" b="1" dirty="0" err="1">
                <a:solidFill>
                  <a:srgbClr val="FF0000"/>
                </a:solidFill>
              </a:rPr>
              <a:t>Дислипидемии</a:t>
            </a:r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</a:t>
            </a:r>
          </a:p>
          <a:p>
            <a:endParaRPr lang="bg-BG" sz="1600" dirty="0"/>
          </a:p>
          <a:p>
            <a:endParaRPr lang="bg-BG" sz="1600" dirty="0"/>
          </a:p>
        </p:txBody>
      </p:sp>
      <p:cxnSp>
        <p:nvCxnSpPr>
          <p:cNvPr id="9" name="Съединител &quot;права стрелка&quot; 8"/>
          <p:cNvCxnSpPr/>
          <p:nvPr/>
        </p:nvCxnSpPr>
        <p:spPr>
          <a:xfrm rot="16200000" flipV="1">
            <a:off x="2428860" y="1643050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кръглен правоъгълник 11"/>
          <p:cNvSpPr/>
          <p:nvPr/>
        </p:nvSpPr>
        <p:spPr>
          <a:xfrm>
            <a:off x="2643174" y="2357430"/>
            <a:ext cx="314327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800" dirty="0">
                <a:solidFill>
                  <a:srgbClr val="FF0000"/>
                </a:solidFill>
              </a:rPr>
              <a:t>Метаболитен синдром</a:t>
            </a:r>
          </a:p>
        </p:txBody>
      </p:sp>
      <p:cxnSp>
        <p:nvCxnSpPr>
          <p:cNvPr id="17" name="Съединител &quot;права стрелка&quot; 16"/>
          <p:cNvCxnSpPr/>
          <p:nvPr/>
        </p:nvCxnSpPr>
        <p:spPr>
          <a:xfrm rot="16200000" flipH="1">
            <a:off x="5250661" y="3393281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ъединител &quot;права стрелка&quot; 18"/>
          <p:cNvCxnSpPr/>
          <p:nvPr/>
        </p:nvCxnSpPr>
        <p:spPr>
          <a:xfrm rot="16200000" flipH="1">
            <a:off x="4893471" y="3607595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ъединител &quot;права стрелка&quot; 25"/>
          <p:cNvCxnSpPr/>
          <p:nvPr/>
        </p:nvCxnSpPr>
        <p:spPr>
          <a:xfrm rot="16200000" flipH="1">
            <a:off x="4250529" y="4036223"/>
            <a:ext cx="214314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ъединител &quot;права стрелка&quot; 29"/>
          <p:cNvCxnSpPr/>
          <p:nvPr/>
        </p:nvCxnSpPr>
        <p:spPr>
          <a:xfrm rot="16200000" flipH="1">
            <a:off x="3393273" y="4321975"/>
            <a:ext cx="214314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ъединител &quot;права стрелка&quot; 35"/>
          <p:cNvCxnSpPr/>
          <p:nvPr/>
        </p:nvCxnSpPr>
        <p:spPr>
          <a:xfrm rot="5400000">
            <a:off x="2571736" y="4143380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ъединител &quot;права стрелка&quot; 39"/>
          <p:cNvCxnSpPr/>
          <p:nvPr/>
        </p:nvCxnSpPr>
        <p:spPr>
          <a:xfrm rot="5400000">
            <a:off x="2607455" y="3750471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ъединител &quot;права стрелка&quot; 43"/>
          <p:cNvCxnSpPr/>
          <p:nvPr/>
        </p:nvCxnSpPr>
        <p:spPr>
          <a:xfrm>
            <a:off x="5786446" y="314324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ъединител &quot;права стрелка&quot; 48"/>
          <p:cNvCxnSpPr>
            <a:stCxn id="12" idx="3"/>
          </p:cNvCxnSpPr>
          <p:nvPr/>
        </p:nvCxnSpPr>
        <p:spPr>
          <a:xfrm flipV="1">
            <a:off x="5786446" y="2500306"/>
            <a:ext cx="857256" cy="31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ъединител &quot;права стрелка&quot; 54"/>
          <p:cNvCxnSpPr/>
          <p:nvPr/>
        </p:nvCxnSpPr>
        <p:spPr>
          <a:xfrm flipV="1">
            <a:off x="5786446" y="1714488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ъединител &quot;права стрелка&quot; 58"/>
          <p:cNvCxnSpPr/>
          <p:nvPr/>
        </p:nvCxnSpPr>
        <p:spPr>
          <a:xfrm rot="5400000" flipH="1" flipV="1">
            <a:off x="5001422" y="1928802"/>
            <a:ext cx="713586" cy="143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ъединител &quot;права стрелка&quot; 62"/>
          <p:cNvCxnSpPr>
            <a:stCxn id="12" idx="0"/>
          </p:cNvCxnSpPr>
          <p:nvPr/>
        </p:nvCxnSpPr>
        <p:spPr>
          <a:xfrm rot="5400000" flipH="1" flipV="1">
            <a:off x="3857620" y="20002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ъединител &quot;права стрелка&quot; 66"/>
          <p:cNvCxnSpPr/>
          <p:nvPr/>
        </p:nvCxnSpPr>
        <p:spPr>
          <a:xfrm rot="10800000">
            <a:off x="1285852" y="2143116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ъединител &quot;права стрелка&quot; 71"/>
          <p:cNvCxnSpPr/>
          <p:nvPr/>
        </p:nvCxnSpPr>
        <p:spPr>
          <a:xfrm rot="10800000">
            <a:off x="1142976" y="271462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ъединител &quot;права стрелка&quot; 75"/>
          <p:cNvCxnSpPr/>
          <p:nvPr/>
        </p:nvCxnSpPr>
        <p:spPr>
          <a:xfrm rot="10800000" flipV="1">
            <a:off x="1928794" y="3071810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ъединител &quot;права стрелка&quot; 79"/>
          <p:cNvCxnSpPr/>
          <p:nvPr/>
        </p:nvCxnSpPr>
        <p:spPr>
          <a:xfrm rot="10800000" flipV="1">
            <a:off x="2214546" y="328612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ъединител &quot;права стрелка&quot; 84"/>
          <p:cNvCxnSpPr/>
          <p:nvPr/>
        </p:nvCxnSpPr>
        <p:spPr>
          <a:xfrm rot="5400000">
            <a:off x="2536017" y="3464719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bg-BG" dirty="0"/>
              <a:t>Зърнени, тестени храни, </a:t>
            </a:r>
            <a:r>
              <a:rPr lang="bg-BG" dirty="0" err="1"/>
              <a:t>глутен</a:t>
            </a:r>
            <a:endParaRPr lang="bg-BG" dirty="0"/>
          </a:p>
        </p:txBody>
      </p:sp>
      <p:pic>
        <p:nvPicPr>
          <p:cNvPr id="9" name="Контейнер за съдържание 8" descr="Wheat-li-jingwang-istockphoto_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4167217" cy="2500330"/>
          </a:xfrm>
        </p:spPr>
      </p:pic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854751"/>
          </a:xfrm>
        </p:spPr>
        <p:txBody>
          <a:bodyPr/>
          <a:lstStyle/>
          <a:p>
            <a:r>
              <a:rPr lang="bg-BG" b="1" dirty="0"/>
              <a:t>Необходимо ли е напълно да ги избягваме или е достатъчно известно ограничение?</a:t>
            </a:r>
          </a:p>
        </p:txBody>
      </p:sp>
      <p:pic>
        <p:nvPicPr>
          <p:cNvPr id="13" name="Картина 12" descr="bread-basket_620x350_814920844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841769"/>
            <a:ext cx="5000628" cy="3016231"/>
          </a:xfrm>
          <a:prstGeom prst="rect">
            <a:avLst/>
          </a:prstGeom>
        </p:spPr>
      </p:pic>
      <p:pic>
        <p:nvPicPr>
          <p:cNvPr id="14" name="Картина 13" descr="asking-clipart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89477"/>
            <a:ext cx="3290574" cy="28685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bg-BG" sz="3200" dirty="0"/>
              <a:t>           Проблеми, които се дискутират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</a:t>
            </a:r>
            <a:r>
              <a:rPr lang="bg-BG" dirty="0"/>
              <a:t>Съвременната пшеница е доста видоизменена</a:t>
            </a:r>
            <a:r>
              <a:rPr lang="en-US" dirty="0"/>
              <a:t> </a:t>
            </a:r>
            <a:r>
              <a:rPr lang="bg-BG" dirty="0"/>
              <a:t>и технологичния процес за производство на хляб е различен.</a:t>
            </a:r>
          </a:p>
          <a:p>
            <a:r>
              <a:rPr lang="bg-BG" dirty="0"/>
              <a:t>2. Тестените произведения имат пристрастяващ ефект</a:t>
            </a:r>
          </a:p>
          <a:p>
            <a:r>
              <a:rPr lang="bg-BG" dirty="0"/>
              <a:t>3. Възбуждат апетита</a:t>
            </a:r>
          </a:p>
          <a:p>
            <a:r>
              <a:rPr lang="bg-BG" dirty="0"/>
              <a:t>4. Повишават кръвната захар повече от кристалната захар, стимулират </a:t>
            </a:r>
            <a:r>
              <a:rPr lang="bg-BG" dirty="0" err="1"/>
              <a:t>хиперинсулинизъм</a:t>
            </a:r>
            <a:endParaRPr lang="bg-BG" dirty="0"/>
          </a:p>
          <a:p>
            <a:r>
              <a:rPr lang="bg-BG" dirty="0"/>
              <a:t>5. Случаите на </a:t>
            </a:r>
            <a:r>
              <a:rPr lang="bg-BG" dirty="0" err="1"/>
              <a:t>цьолиакия</a:t>
            </a:r>
            <a:r>
              <a:rPr lang="bg-BG" dirty="0"/>
              <a:t> са </a:t>
            </a:r>
            <a:r>
              <a:rPr lang="bg-BG" dirty="0" err="1"/>
              <a:t>нарастнали</a:t>
            </a:r>
            <a:r>
              <a:rPr lang="bg-BG" dirty="0"/>
              <a:t> &gt; 4 пъти от 1950 г. / проучване в САЩ/</a:t>
            </a:r>
          </a:p>
          <a:p>
            <a:r>
              <a:rPr lang="bg-BG" dirty="0"/>
              <a:t>6. Зърнените храни и </a:t>
            </a:r>
            <a:r>
              <a:rPr lang="bg-BG" dirty="0" err="1"/>
              <a:t>глутенът</a:t>
            </a:r>
            <a:r>
              <a:rPr lang="bg-BG" dirty="0"/>
              <a:t> предизвикват т.нар. </a:t>
            </a:r>
            <a:r>
              <a:rPr lang="bg-BG" dirty="0" err="1"/>
              <a:t>нецьолиакична</a:t>
            </a:r>
            <a:r>
              <a:rPr lang="bg-BG" dirty="0"/>
              <a:t> </a:t>
            </a:r>
            <a:r>
              <a:rPr lang="bg-BG" dirty="0" err="1"/>
              <a:t>глутенова</a:t>
            </a:r>
            <a:r>
              <a:rPr lang="bg-BG" dirty="0"/>
              <a:t> непоносимост и промени в чревната лигавица, известни като “</a:t>
            </a:r>
            <a:r>
              <a:rPr lang="en-US" b="1" dirty="0"/>
              <a:t>leaky gut syndrome” / A. </a:t>
            </a:r>
            <a:r>
              <a:rPr lang="en-US" b="1" dirty="0" err="1"/>
              <a:t>Fasano</a:t>
            </a:r>
            <a:r>
              <a:rPr lang="en-US" b="1" dirty="0"/>
              <a:t>/</a:t>
            </a:r>
            <a:endParaRPr lang="bg-BG" b="1" dirty="0"/>
          </a:p>
          <a:p>
            <a:endParaRPr lang="bg-BG" dirty="0"/>
          </a:p>
        </p:txBody>
      </p:sp>
      <p:pic>
        <p:nvPicPr>
          <p:cNvPr id="4" name="Картина 3" descr="RTEmagicC_wheat_1_05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4" y="0"/>
            <a:ext cx="2524116" cy="1884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</a:t>
            </a:r>
            <a:r>
              <a:rPr lang="bg-BG" dirty="0"/>
              <a:t>      </a:t>
            </a:r>
            <a:r>
              <a:rPr lang="bg-BG" sz="3200" dirty="0"/>
              <a:t>Здравословно хранене</a:t>
            </a:r>
            <a:r>
              <a:rPr lang="en-US" dirty="0"/>
              <a:t> 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bg-BG" sz="2400" dirty="0"/>
              <a:t>Коя е правилната храна за хората?</a:t>
            </a:r>
          </a:p>
          <a:p>
            <a:r>
              <a:rPr lang="bg-BG" sz="2400" dirty="0"/>
              <a:t>Животинските видове в естествената си среда и приемащи естествена храна не страдат от затлъстяване, диабет и дегенеративни заболявания.</a:t>
            </a:r>
          </a:p>
          <a:p>
            <a:r>
              <a:rPr lang="bg-BG" sz="2400" dirty="0"/>
              <a:t> Каква е била храната на нашия вид през еволюцията  му в продължение на &gt;2 милиона години ?</a:t>
            </a:r>
          </a:p>
          <a:p>
            <a:endParaRPr lang="bg-BG" sz="2400" dirty="0"/>
          </a:p>
          <a:p>
            <a:endParaRPr lang="bg-BG" sz="2400" dirty="0"/>
          </a:p>
        </p:txBody>
      </p:sp>
      <p:pic>
        <p:nvPicPr>
          <p:cNvPr id="4" name="Картина 3" descr="87300094-vector-illustration-of-cartoon-human-ev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86190"/>
            <a:ext cx="6983272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sz="3200" dirty="0"/>
              <a:t>Синдром на пропускливото черво, </a:t>
            </a:r>
            <a:r>
              <a:rPr lang="bg-BG" sz="3200" dirty="0" err="1"/>
              <a:t>зонулин</a:t>
            </a:r>
            <a:r>
              <a:rPr lang="bg-BG" sz="3200" dirty="0"/>
              <a:t> и автоимунни заболявания</a:t>
            </a:r>
          </a:p>
        </p:txBody>
      </p:sp>
      <p:pic>
        <p:nvPicPr>
          <p:cNvPr id="9" name="Контейнер за съдържание 8" descr="JuniperLife-LeakyGut-Progression-Infographi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63"/>
            <a:ext cx="7143799" cy="46815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086"/>
          </a:xfrm>
        </p:spPr>
        <p:txBody>
          <a:bodyPr>
            <a:noAutofit/>
          </a:bodyPr>
          <a:lstStyle/>
          <a:p>
            <a:r>
              <a:rPr lang="bg-BG" sz="2800" dirty="0"/>
              <a:t>Кога е добре да се избягват зърнените храни и </a:t>
            </a:r>
            <a:r>
              <a:rPr lang="en-US" sz="2800" dirty="0"/>
              <a:t>                           </a:t>
            </a:r>
            <a:r>
              <a:rPr lang="bg-BG" sz="2800" dirty="0" err="1"/>
              <a:t>глутена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pPr lvl="0"/>
            <a:r>
              <a:rPr lang="bg-BG" dirty="0" err="1"/>
              <a:t>Цьолиакия</a:t>
            </a:r>
            <a:r>
              <a:rPr lang="bg-BG" dirty="0"/>
              <a:t> </a:t>
            </a:r>
          </a:p>
          <a:p>
            <a:pPr lvl="0"/>
            <a:r>
              <a:rPr lang="bg-BG" dirty="0" err="1"/>
              <a:t>Нецелиачна</a:t>
            </a:r>
            <a:r>
              <a:rPr lang="bg-BG" dirty="0"/>
              <a:t> </a:t>
            </a:r>
            <a:r>
              <a:rPr lang="bg-BG" dirty="0" err="1"/>
              <a:t>глутенова</a:t>
            </a:r>
            <a:r>
              <a:rPr lang="bg-BG" dirty="0"/>
              <a:t> непоносимост</a:t>
            </a:r>
          </a:p>
          <a:p>
            <a:pPr lvl="0"/>
            <a:r>
              <a:rPr lang="bg-BG" dirty="0"/>
              <a:t>Синдром на раздразненото дебело черво; възпалителни заболявания на червата като болест на Крон, </a:t>
            </a:r>
            <a:r>
              <a:rPr lang="bg-BG" dirty="0" err="1"/>
              <a:t>улцеративен</a:t>
            </a:r>
            <a:r>
              <a:rPr lang="bg-BG" dirty="0"/>
              <a:t> колит</a:t>
            </a:r>
          </a:p>
          <a:p>
            <a:pPr lvl="0"/>
            <a:r>
              <a:rPr lang="bg-BG" dirty="0"/>
              <a:t>Автоимунни заболявания / синдром на пропускливото тънко черво/</a:t>
            </a:r>
          </a:p>
          <a:p>
            <a:pPr lvl="0"/>
            <a:r>
              <a:rPr lang="bg-BG" dirty="0"/>
              <a:t>Заболявания от спектъра на метаболитния синдром, свързани с </a:t>
            </a:r>
            <a:r>
              <a:rPr lang="bg-BG" dirty="0" err="1"/>
              <a:t>хиперинсулинизъм</a:t>
            </a:r>
            <a:endParaRPr lang="bg-BG" dirty="0"/>
          </a:p>
          <a:p>
            <a:r>
              <a:rPr lang="bg-BG" dirty="0"/>
              <a:t>Има данни, че ограничаването им подобрява заболявания като </a:t>
            </a:r>
            <a:r>
              <a:rPr lang="bg-BG" dirty="0" err="1"/>
              <a:t>аутизъм</a:t>
            </a:r>
            <a:r>
              <a:rPr lang="bg-BG" dirty="0"/>
              <a:t>, мигрена, </a:t>
            </a:r>
            <a:r>
              <a:rPr lang="bg-BG" dirty="0" err="1"/>
              <a:t>хиперактивност</a:t>
            </a:r>
            <a:r>
              <a:rPr lang="en-US" dirty="0"/>
              <a:t>, </a:t>
            </a:r>
            <a:r>
              <a:rPr lang="bg-BG" dirty="0" err="1"/>
              <a:t>деменция</a:t>
            </a:r>
            <a:r>
              <a:rPr lang="bg-BG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bg-BG" dirty="0"/>
              <a:t>     </a:t>
            </a:r>
            <a:r>
              <a:rPr lang="bg-BG" sz="3600" dirty="0"/>
              <a:t>Проблеми при консумация на мазнини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69065"/>
          </a:xfrm>
        </p:spPr>
        <p:txBody>
          <a:bodyPr>
            <a:normAutofit fontScale="85000" lnSpcReduction="20000"/>
          </a:bodyPr>
          <a:lstStyle/>
          <a:p>
            <a:r>
              <a:rPr lang="bg-BG" dirty="0"/>
              <a:t>1. </a:t>
            </a:r>
            <a:r>
              <a:rPr lang="bg-BG" sz="2400" dirty="0"/>
              <a:t>Преработени мазнини:</a:t>
            </a:r>
          </a:p>
          <a:p>
            <a:r>
              <a:rPr lang="bg-BG" sz="2400" dirty="0"/>
              <a:t>- </a:t>
            </a:r>
            <a:r>
              <a:rPr lang="bg-BG" sz="2400" dirty="0" err="1"/>
              <a:t>Хидрогенирани</a:t>
            </a:r>
            <a:r>
              <a:rPr lang="bg-BG" sz="2400" dirty="0"/>
              <a:t> растителни</a:t>
            </a:r>
            <a:r>
              <a:rPr lang="en-US" sz="2400" dirty="0"/>
              <a:t> </a:t>
            </a:r>
            <a:r>
              <a:rPr lang="bg-BG" sz="2400" dirty="0"/>
              <a:t>мазнини - транс-мазнини</a:t>
            </a:r>
          </a:p>
          <a:p>
            <a:r>
              <a:rPr lang="bg-BG" sz="2400" dirty="0"/>
              <a:t>- Мазнини, получени чрез </a:t>
            </a:r>
            <a:r>
              <a:rPr lang="bg-BG" sz="2400" dirty="0" err="1"/>
              <a:t>трансестерификация</a:t>
            </a:r>
            <a:endParaRPr lang="bg-BG" sz="2400" dirty="0"/>
          </a:p>
          <a:p>
            <a:r>
              <a:rPr lang="bg-BG" sz="2400" dirty="0"/>
              <a:t>- Рафинирани и преработени мазнини </a:t>
            </a:r>
          </a:p>
          <a:p>
            <a:r>
              <a:rPr lang="bg-BG" sz="2400" dirty="0"/>
              <a:t>- </a:t>
            </a:r>
            <a:r>
              <a:rPr lang="bg-BG" sz="2400" dirty="0" err="1"/>
              <a:t>Свръхконсумация</a:t>
            </a:r>
            <a:r>
              <a:rPr lang="bg-BG" sz="2400" dirty="0"/>
              <a:t> на </a:t>
            </a:r>
            <a:r>
              <a:rPr lang="bg-BG" sz="2400" dirty="0" err="1"/>
              <a:t>полиненаситени</a:t>
            </a:r>
            <a:r>
              <a:rPr lang="bg-BG" sz="2400" dirty="0"/>
              <a:t> мазнини, съдържащи големи количества омега-6</a:t>
            </a:r>
          </a:p>
          <a:p>
            <a:r>
              <a:rPr lang="bg-BG" sz="2400" dirty="0"/>
              <a:t>- Консумация на </a:t>
            </a:r>
            <a:r>
              <a:rPr lang="bg-BG" sz="2400" dirty="0" err="1"/>
              <a:t>полиненаситени</a:t>
            </a:r>
            <a:r>
              <a:rPr lang="bg-BG" sz="2400" dirty="0"/>
              <a:t> / растителни/ мазнини, претърпели дълготрайна или многократна термична обработка</a:t>
            </a:r>
          </a:p>
        </p:txBody>
      </p:sp>
      <p:pic>
        <p:nvPicPr>
          <p:cNvPr id="6" name="Картина 5" descr="marga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500174"/>
            <a:ext cx="2466975" cy="1847850"/>
          </a:xfrm>
          <a:prstGeom prst="rect">
            <a:avLst/>
          </a:prstGeom>
        </p:spPr>
      </p:pic>
      <p:pic>
        <p:nvPicPr>
          <p:cNvPr id="8" name="Контейнер за съдържание 7" descr="wf-canola-oil-3-litre.jpg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3071810"/>
            <a:ext cx="4038600" cy="4038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bg-BG" sz="2400" dirty="0"/>
              <a:t>Затлъстяването е хормонална </a:t>
            </a:r>
            <a:r>
              <a:rPr lang="bg-BG" sz="2400" dirty="0" err="1"/>
              <a:t>дисрегулация</a:t>
            </a:r>
            <a:r>
              <a:rPr lang="bg-BG" sz="2400" dirty="0"/>
              <a:t> на мастната тъкан</a:t>
            </a:r>
            <a:br>
              <a:rPr lang="bg-BG" sz="2400" dirty="0"/>
            </a:br>
            <a:r>
              <a:rPr lang="bg-BG" sz="2400" dirty="0"/>
              <a:t>       </a:t>
            </a:r>
            <a:r>
              <a:rPr lang="en-US" sz="2400" dirty="0"/>
              <a:t>                                                                    Jason Fung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569131"/>
          </a:xfrm>
        </p:spPr>
        <p:txBody>
          <a:bodyPr>
            <a:normAutofit fontScale="92500" lnSpcReduction="20000"/>
          </a:bodyPr>
          <a:lstStyle/>
          <a:p>
            <a:r>
              <a:rPr lang="bg-BG" sz="1900" dirty="0"/>
              <a:t>Ние не можем съзнателно да регулираме телесното ни тегло повече от други параметри в нашето тяло като температура, сърдечна честота, дишане, скорост на основната обмяна.</a:t>
            </a:r>
          </a:p>
          <a:p>
            <a:r>
              <a:rPr lang="bg-BG" sz="1900" dirty="0"/>
              <a:t>Затлъстяването е хормонален, а не калориен дисбаланс.</a:t>
            </a:r>
          </a:p>
          <a:p>
            <a:r>
              <a:rPr lang="bg-BG" sz="1900" dirty="0"/>
              <a:t>Подходът, основан на калорийната теория – “Яж по-малко, спортувай повече” не работи в дългосрочен план.</a:t>
            </a:r>
          </a:p>
          <a:p>
            <a:endParaRPr lang="bg-BG" sz="1900" dirty="0"/>
          </a:p>
          <a:p>
            <a:r>
              <a:rPr lang="bg-BG" sz="1900" dirty="0"/>
              <a:t>1. Инсулин </a:t>
            </a:r>
          </a:p>
          <a:p>
            <a:r>
              <a:rPr lang="bg-BG" sz="1900" dirty="0"/>
              <a:t>2. Хормони на щитовидната жлеза</a:t>
            </a:r>
          </a:p>
          <a:p>
            <a:r>
              <a:rPr lang="bg-BG" sz="1900" dirty="0"/>
              <a:t>3. </a:t>
            </a:r>
            <a:r>
              <a:rPr lang="bg-BG" sz="1900" dirty="0" err="1"/>
              <a:t>Кортизол</a:t>
            </a:r>
            <a:endParaRPr lang="bg-BG" sz="1900" dirty="0"/>
          </a:p>
          <a:p>
            <a:r>
              <a:rPr lang="bg-BG" sz="1900" dirty="0"/>
              <a:t>4. </a:t>
            </a:r>
            <a:r>
              <a:rPr lang="bg-BG" sz="1900" dirty="0" err="1"/>
              <a:t>Лептин</a:t>
            </a:r>
            <a:endParaRPr lang="bg-BG" sz="1900" dirty="0"/>
          </a:p>
          <a:p>
            <a:r>
              <a:rPr lang="bg-BG" sz="1900" dirty="0"/>
              <a:t>5. </a:t>
            </a:r>
            <a:r>
              <a:rPr lang="bg-BG" sz="1900" dirty="0" err="1"/>
              <a:t>Грелин</a:t>
            </a:r>
            <a:endParaRPr lang="bg-BG" sz="1900" dirty="0"/>
          </a:p>
          <a:p>
            <a:r>
              <a:rPr lang="bg-BG" sz="1900" dirty="0"/>
              <a:t>6. Чревни </a:t>
            </a:r>
            <a:r>
              <a:rPr lang="bg-BG" sz="1900" dirty="0" err="1"/>
              <a:t>пептиди</a:t>
            </a:r>
            <a:r>
              <a:rPr lang="bg-BG" sz="1900" dirty="0"/>
              <a:t> / </a:t>
            </a:r>
            <a:r>
              <a:rPr lang="bg-BG" sz="1900" dirty="0" err="1"/>
              <a:t>холецистокинин</a:t>
            </a:r>
            <a:r>
              <a:rPr lang="bg-BG" sz="1900" dirty="0"/>
              <a:t>, </a:t>
            </a:r>
            <a:r>
              <a:rPr lang="en-US" sz="1900" dirty="0"/>
              <a:t>Y-</a:t>
            </a:r>
            <a:r>
              <a:rPr lang="bg-BG" sz="1900" dirty="0" err="1"/>
              <a:t>пептид</a:t>
            </a:r>
            <a:r>
              <a:rPr lang="bg-BG" sz="1900" dirty="0"/>
              <a:t>/</a:t>
            </a:r>
          </a:p>
          <a:p>
            <a:r>
              <a:rPr lang="bg-BG" sz="1900" dirty="0"/>
              <a:t>7. Адреналин</a:t>
            </a:r>
          </a:p>
          <a:p>
            <a:endParaRPr lang="bg-BG" sz="2000" dirty="0"/>
          </a:p>
          <a:p>
            <a:endParaRPr lang="bg-BG" sz="2000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354817"/>
          </a:xfrm>
        </p:spPr>
        <p:txBody>
          <a:bodyPr>
            <a:normAutofit fontScale="92500" lnSpcReduction="20000"/>
          </a:bodyPr>
          <a:lstStyle/>
          <a:p>
            <a:r>
              <a:rPr lang="bg-BG" sz="2000" dirty="0"/>
              <a:t>Хранителни сензори:</a:t>
            </a:r>
          </a:p>
          <a:p>
            <a:r>
              <a:rPr lang="en-US" sz="2000" dirty="0"/>
              <a:t>1. </a:t>
            </a:r>
            <a:r>
              <a:rPr lang="bg-BG" sz="2000" dirty="0"/>
              <a:t>Инсулин - въглехидрати / някои аминокиселини/</a:t>
            </a:r>
          </a:p>
          <a:p>
            <a:r>
              <a:rPr lang="bg-BG" sz="2000" dirty="0"/>
              <a:t>2. </a:t>
            </a:r>
            <a:r>
              <a:rPr lang="en-US" sz="2000" dirty="0" err="1"/>
              <a:t>mTOR</a:t>
            </a:r>
            <a:r>
              <a:rPr lang="en-US" sz="2000" dirty="0"/>
              <a:t> – </a:t>
            </a:r>
            <a:r>
              <a:rPr lang="bg-BG" sz="2000" dirty="0"/>
              <a:t>аминокиселини</a:t>
            </a:r>
          </a:p>
          <a:p>
            <a:r>
              <a:rPr lang="bg-BG" sz="2000" dirty="0"/>
              <a:t>3. </a:t>
            </a:r>
            <a:r>
              <a:rPr lang="bg-BG" sz="2000" dirty="0" err="1"/>
              <a:t>Лептин</a:t>
            </a:r>
            <a:r>
              <a:rPr lang="bg-BG" sz="2000" dirty="0"/>
              <a:t> – мазнини</a:t>
            </a:r>
          </a:p>
          <a:p>
            <a:endParaRPr lang="bg-BG" sz="2000" dirty="0"/>
          </a:p>
          <a:p>
            <a:endParaRPr lang="bg-BG" sz="2000" dirty="0"/>
          </a:p>
        </p:txBody>
      </p:sp>
      <p:pic>
        <p:nvPicPr>
          <p:cNvPr id="8" name="Картина 7" descr="tape-meas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86058"/>
            <a:ext cx="3810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/>
              <a:t>How to Avoid Added and Refined Sugars</a:t>
            </a:r>
            <a:br>
              <a:rPr lang="en-US" sz="2200" b="1" dirty="0"/>
            </a:br>
            <a:r>
              <a:rPr lang="en-US" sz="2200" b="1" dirty="0"/>
              <a:t>When you are reading food labels, it is helpful to know how to decipher which ingredients are</a:t>
            </a:r>
            <a:br>
              <a:rPr lang="en-US" sz="2200" b="1" dirty="0"/>
            </a:br>
            <a:r>
              <a:rPr lang="en-US" sz="2200" b="1" dirty="0"/>
              <a:t>sugar.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• agave • agave nectar • barley malt</a:t>
            </a:r>
          </a:p>
          <a:p>
            <a:r>
              <a:rPr lang="en-US" dirty="0"/>
              <a:t>• barley malt syrup • beet sugar • brown rice syrup</a:t>
            </a:r>
          </a:p>
          <a:p>
            <a:r>
              <a:rPr lang="en-US" dirty="0"/>
              <a:t>• brown sugar • cane crystals • cane juice</a:t>
            </a:r>
          </a:p>
          <a:p>
            <a:r>
              <a:rPr lang="en-US" dirty="0"/>
              <a:t>• cane sugar • caramel • coconut sugar</a:t>
            </a:r>
          </a:p>
          <a:p>
            <a:r>
              <a:rPr lang="en-US" dirty="0"/>
              <a:t>• corn sweetener • corn syrup • corn syrup solids</a:t>
            </a:r>
          </a:p>
          <a:p>
            <a:r>
              <a:rPr lang="en-US" dirty="0"/>
              <a:t>• crystalline fructose • date sugar • dehydrated cane juice</a:t>
            </a:r>
          </a:p>
          <a:p>
            <a:r>
              <a:rPr lang="en-US" dirty="0"/>
              <a:t>• </a:t>
            </a:r>
            <a:r>
              <a:rPr lang="en-US" dirty="0" err="1"/>
              <a:t>demerara</a:t>
            </a:r>
            <a:r>
              <a:rPr lang="en-US" dirty="0"/>
              <a:t> sugar • dextrin • dextrose</a:t>
            </a:r>
          </a:p>
          <a:p>
            <a:r>
              <a:rPr lang="en-US" dirty="0"/>
              <a:t>• </a:t>
            </a:r>
            <a:r>
              <a:rPr lang="en-US" dirty="0" err="1"/>
              <a:t>diastatic</a:t>
            </a:r>
            <a:r>
              <a:rPr lang="en-US" dirty="0"/>
              <a:t> malt • evaporated cane juice • fructose</a:t>
            </a:r>
          </a:p>
          <a:p>
            <a:r>
              <a:rPr lang="fr-FR" dirty="0"/>
              <a:t>• fruit </a:t>
            </a:r>
            <a:r>
              <a:rPr lang="fr-FR" dirty="0" err="1"/>
              <a:t>juice</a:t>
            </a:r>
            <a:r>
              <a:rPr lang="fr-FR" dirty="0"/>
              <a:t> • fruit </a:t>
            </a:r>
            <a:r>
              <a:rPr lang="fr-FR" dirty="0" err="1"/>
              <a:t>juice</a:t>
            </a:r>
            <a:r>
              <a:rPr lang="fr-FR" dirty="0"/>
              <a:t> </a:t>
            </a:r>
            <a:r>
              <a:rPr lang="fr-FR" dirty="0" err="1"/>
              <a:t>concentrate</a:t>
            </a:r>
            <a:r>
              <a:rPr lang="fr-FR" dirty="0"/>
              <a:t> • galactose</a:t>
            </a:r>
          </a:p>
          <a:p>
            <a:r>
              <a:rPr lang="en-US" dirty="0"/>
              <a:t>• glucose • glucose solids • golden syrup</a:t>
            </a:r>
          </a:p>
          <a:p>
            <a:r>
              <a:rPr lang="en-US" dirty="0"/>
              <a:t>• high-fructose corn syrup • honey • </a:t>
            </a:r>
            <a:r>
              <a:rPr lang="en-US" dirty="0" err="1"/>
              <a:t>inulin</a:t>
            </a:r>
            <a:endParaRPr lang="en-US" dirty="0"/>
          </a:p>
          <a:p>
            <a:r>
              <a:rPr lang="en-US" dirty="0"/>
              <a:t>• invert sugar • </a:t>
            </a:r>
            <a:r>
              <a:rPr lang="en-US" dirty="0" err="1"/>
              <a:t>jaggery</a:t>
            </a:r>
            <a:r>
              <a:rPr lang="en-US" dirty="0"/>
              <a:t> • lactose</a:t>
            </a:r>
          </a:p>
          <a:p>
            <a:r>
              <a:rPr lang="en-US" dirty="0"/>
              <a:t>• </a:t>
            </a:r>
            <a:r>
              <a:rPr lang="en-US" dirty="0" err="1"/>
              <a:t>maltodextrin</a:t>
            </a:r>
            <a:r>
              <a:rPr lang="en-US" dirty="0"/>
              <a:t> • maltose • malt syrup</a:t>
            </a:r>
          </a:p>
          <a:p>
            <a:r>
              <a:rPr lang="en-US" dirty="0"/>
              <a:t>• maple syrup • molasses • monk fruit (</a:t>
            </a:r>
            <a:r>
              <a:rPr lang="en-US" dirty="0" err="1"/>
              <a:t>luo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guo</a:t>
            </a:r>
            <a:r>
              <a:rPr lang="en-US" dirty="0"/>
              <a:t>)</a:t>
            </a:r>
          </a:p>
          <a:p>
            <a:r>
              <a:rPr lang="pt-BR" dirty="0"/>
              <a:t>• muscovado sugar • palm sugar • panela</a:t>
            </a:r>
          </a:p>
          <a:p>
            <a:r>
              <a:rPr lang="pt-BR" dirty="0"/>
              <a:t>• panocha • rapadura • raw cane sugar</a:t>
            </a:r>
          </a:p>
          <a:p>
            <a:r>
              <a:rPr lang="en-US" dirty="0"/>
              <a:t>• raw sugar • refined sugar • rice bran syrup</a:t>
            </a:r>
          </a:p>
          <a:p>
            <a:r>
              <a:rPr lang="en-US" dirty="0"/>
              <a:t>• rice syrup • </a:t>
            </a:r>
            <a:r>
              <a:rPr lang="en-US" dirty="0" err="1"/>
              <a:t>saccharose</a:t>
            </a:r>
            <a:r>
              <a:rPr lang="en-US" dirty="0"/>
              <a:t> • sorghum</a:t>
            </a:r>
          </a:p>
          <a:p>
            <a:r>
              <a:rPr lang="en-US" dirty="0"/>
              <a:t>• sorghum syrup • </a:t>
            </a:r>
            <a:r>
              <a:rPr lang="en-US" dirty="0" err="1"/>
              <a:t>sucanat</a:t>
            </a:r>
            <a:r>
              <a:rPr lang="en-US" dirty="0"/>
              <a:t> • sucrose</a:t>
            </a:r>
          </a:p>
          <a:p>
            <a:r>
              <a:rPr lang="en-US" dirty="0"/>
              <a:t>• sugar • syrup • treacle</a:t>
            </a:r>
          </a:p>
          <a:p>
            <a:r>
              <a:rPr lang="en-US" dirty="0"/>
              <a:t>• </a:t>
            </a:r>
            <a:r>
              <a:rPr lang="en-US" dirty="0" err="1"/>
              <a:t>turbinado</a:t>
            </a:r>
            <a:r>
              <a:rPr lang="en-US" dirty="0"/>
              <a:t> sugar • </a:t>
            </a:r>
            <a:r>
              <a:rPr lang="en-US" dirty="0" err="1"/>
              <a:t>yacon</a:t>
            </a:r>
            <a:r>
              <a:rPr lang="en-US" dirty="0"/>
              <a:t> syrup</a:t>
            </a:r>
          </a:p>
          <a:p>
            <a:endParaRPr lang="bg-BG" dirty="0"/>
          </a:p>
        </p:txBody>
      </p:sp>
      <p:pic>
        <p:nvPicPr>
          <p:cNvPr id="6" name="Контейнер за съдържание 5" descr="Sugar-Less-is-mo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19829"/>
            <a:ext cx="4038600" cy="223597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581772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  There Is No One-Size-Fits-All</a:t>
            </a:r>
            <a:endParaRPr lang="bg-BG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bg-BG" sz="2400" dirty="0"/>
              <a:t>Здравословното хранене може да е различно при различните хора в зависимост от:</a:t>
            </a:r>
          </a:p>
          <a:p>
            <a:r>
              <a:rPr lang="bg-BG" sz="2400" dirty="0"/>
              <a:t>- възраст</a:t>
            </a:r>
          </a:p>
          <a:p>
            <a:r>
              <a:rPr lang="bg-BG" sz="2400" dirty="0"/>
              <a:t>- генетични особености</a:t>
            </a:r>
          </a:p>
          <a:p>
            <a:r>
              <a:rPr lang="bg-BG" sz="2400" dirty="0"/>
              <a:t>- наличие на подлежащи заболявания</a:t>
            </a:r>
          </a:p>
          <a:p>
            <a:r>
              <a:rPr lang="bg-BG" sz="2400" dirty="0"/>
              <a:t>- начин на живот</a:t>
            </a:r>
          </a:p>
          <a:p>
            <a:r>
              <a:rPr lang="bg-BG" sz="2400" dirty="0"/>
              <a:t>- физическа активност</a:t>
            </a:r>
          </a:p>
          <a:p>
            <a:r>
              <a:rPr lang="bg-BG" sz="2400" dirty="0"/>
              <a:t>- лични предпочитания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bg-BG" dirty="0"/>
              <a:t>       </a:t>
            </a:r>
            <a:r>
              <a:rPr lang="bg-BG" sz="3200" dirty="0"/>
              <a:t>Основни насоки за здравословно хранене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1. Прием на естествени храни, богати на </a:t>
            </a:r>
            <a:r>
              <a:rPr lang="bg-BG" dirty="0" err="1"/>
              <a:t>нутриенти</a:t>
            </a:r>
            <a:endParaRPr lang="bg-BG" dirty="0"/>
          </a:p>
          <a:p>
            <a:r>
              <a:rPr lang="bg-BG" dirty="0"/>
              <a:t>2. Минимално преработени</a:t>
            </a:r>
          </a:p>
          <a:p>
            <a:r>
              <a:rPr lang="bg-BG" dirty="0"/>
              <a:t>3. Избягване на промишлено произведени храни с многобройни добавки</a:t>
            </a:r>
          </a:p>
          <a:p>
            <a:r>
              <a:rPr lang="bg-BG" dirty="0"/>
              <a:t>4. Значително ограничаване на добавената захар във всичките й разновидности</a:t>
            </a:r>
          </a:p>
          <a:p>
            <a:r>
              <a:rPr lang="bg-BG" dirty="0"/>
              <a:t>5. Ограничаване на зърнени и тестени храни</a:t>
            </a:r>
          </a:p>
          <a:p>
            <a:r>
              <a:rPr lang="bg-BG" dirty="0"/>
              <a:t>6. </a:t>
            </a:r>
            <a:r>
              <a:rPr lang="bg-BG" dirty="0" err="1"/>
              <a:t>Избяване</a:t>
            </a:r>
            <a:r>
              <a:rPr lang="bg-BG" dirty="0"/>
              <a:t> на преработени и вредни мазнини</a:t>
            </a:r>
          </a:p>
          <a:p>
            <a:r>
              <a:rPr lang="bg-BG" dirty="0"/>
              <a:t>7. Разнообразно хранене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</a:p>
        </p:txBody>
      </p:sp>
      <p:pic>
        <p:nvPicPr>
          <p:cNvPr id="4" name="Контейнер за съдържание 3" descr="food-recomended-on-low-carb-diet-or-ketogenic-diet-royalty-free-image-1013107176-15460255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85992"/>
            <a:ext cx="5971928" cy="39937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4624"/>
          </a:xfrm>
        </p:spPr>
        <p:txBody>
          <a:bodyPr>
            <a:normAutofit fontScale="90000"/>
          </a:bodyPr>
          <a:lstStyle/>
          <a:p>
            <a:r>
              <a:rPr lang="bg-BG" dirty="0"/>
              <a:t>             </a:t>
            </a:r>
            <a:r>
              <a:rPr lang="bg-BG" sz="3200" dirty="0"/>
              <a:t>Исторически етапи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/>
          </a:bodyPr>
          <a:lstStyle/>
          <a:p>
            <a:r>
              <a:rPr lang="bg-BG" dirty="0"/>
              <a:t>1. Хранене през Палеолита – ловци-събирачи – 2-3 милиона години</a:t>
            </a:r>
          </a:p>
          <a:p>
            <a:r>
              <a:rPr lang="bg-BG" dirty="0"/>
              <a:t>2. Уседнал начин на живот и земеделие – 12 000 години</a:t>
            </a:r>
          </a:p>
          <a:p>
            <a:r>
              <a:rPr lang="bg-BG" dirty="0"/>
              <a:t>3. Индустриална революция – 100 години</a:t>
            </a:r>
          </a:p>
          <a:p>
            <a:endParaRPr lang="bg-BG" dirty="0"/>
          </a:p>
          <a:p>
            <a:r>
              <a:rPr lang="bg-BG" sz="3000" dirty="0"/>
              <a:t>3 големи промени /катастрофи/ в храненето на хората  -      </a:t>
            </a:r>
            <a:r>
              <a:rPr lang="en-US" dirty="0"/>
              <a:t>“</a:t>
            </a:r>
            <a:r>
              <a:rPr lang="en-US" b="1" dirty="0" err="1"/>
              <a:t>Carbagedon</a:t>
            </a:r>
            <a:r>
              <a:rPr lang="en-US" dirty="0"/>
              <a:t>” – </a:t>
            </a:r>
            <a:r>
              <a:rPr lang="en-US" dirty="0" err="1"/>
              <a:t>prof</a:t>
            </a:r>
            <a:r>
              <a:rPr lang="en-US" dirty="0"/>
              <a:t>. Tim </a:t>
            </a:r>
            <a:r>
              <a:rPr lang="en-US" dirty="0" err="1"/>
              <a:t>Noakes</a:t>
            </a:r>
            <a:endParaRPr lang="bg-BG" dirty="0"/>
          </a:p>
          <a:p>
            <a:r>
              <a:rPr lang="bg-BG" dirty="0"/>
              <a:t>1. Изобретяване на земеделието</a:t>
            </a:r>
          </a:p>
          <a:p>
            <a:r>
              <a:rPr lang="bg-BG" dirty="0"/>
              <a:t>2. Индустриална революция, 1977 г. – сенатът в САЩ  приема първите диетични препоръки, </a:t>
            </a:r>
            <a:r>
              <a:rPr lang="bg-BG" dirty="0" err="1"/>
              <a:t>демонизация</a:t>
            </a:r>
            <a:r>
              <a:rPr lang="bg-BG" dirty="0"/>
              <a:t> на мазнините / </a:t>
            </a:r>
            <a:r>
              <a:rPr lang="en-US" dirty="0" err="1"/>
              <a:t>Ancel</a:t>
            </a:r>
            <a:r>
              <a:rPr lang="en-US" dirty="0"/>
              <a:t> Keys/</a:t>
            </a:r>
            <a:endParaRPr lang="bg-BG" dirty="0"/>
          </a:p>
          <a:p>
            <a:r>
              <a:rPr lang="bg-BG" dirty="0"/>
              <a:t>3. Изобретяването на ГМО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bg-BG"/>
              <a:t>       Хранителна </a:t>
            </a:r>
            <a:r>
              <a:rPr lang="bg-BG" dirty="0"/>
              <a:t>пирамида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000" dirty="0"/>
              <a:t>Първата хранителна пирамида е създадена в Швеция / 1972 г./</a:t>
            </a:r>
          </a:p>
          <a:p>
            <a:pPr>
              <a:buNone/>
            </a:pPr>
            <a:r>
              <a:rPr lang="bg-BG" sz="2000" dirty="0"/>
              <a:t>В основата – млечни, хляб, зърнени храни, маргарин и картофи</a:t>
            </a:r>
          </a:p>
          <a:p>
            <a:pPr>
              <a:buNone/>
            </a:pPr>
            <a:r>
              <a:rPr lang="bg-BG" sz="2000" dirty="0"/>
              <a:t>През 1992 г. – първата хранителна пирамида в САЩ </a:t>
            </a:r>
          </a:p>
          <a:p>
            <a:pPr>
              <a:buNone/>
            </a:pPr>
            <a:r>
              <a:rPr lang="bg-BG" sz="2000" dirty="0"/>
              <a:t>/</a:t>
            </a:r>
            <a:r>
              <a:rPr lang="en-US" sz="2000" dirty="0"/>
              <a:t>USDA – 1992 – 2005 </a:t>
            </a:r>
            <a:r>
              <a:rPr lang="bg-BG" sz="2000" dirty="0"/>
              <a:t>г./</a:t>
            </a:r>
          </a:p>
        </p:txBody>
      </p:sp>
      <p:pic>
        <p:nvPicPr>
          <p:cNvPr id="13" name="Контейнер за съдържание 12" descr="first-food-pyrami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3238500" cy="2390775"/>
          </a:xfrm>
        </p:spPr>
      </p:pic>
      <p:pic>
        <p:nvPicPr>
          <p:cNvPr id="14" name="Картина 13" descr="food-pyra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14752"/>
            <a:ext cx="3349630" cy="2905703"/>
          </a:xfrm>
          <a:prstGeom prst="rect">
            <a:avLst/>
          </a:prstGeom>
        </p:spPr>
      </p:pic>
      <p:pic>
        <p:nvPicPr>
          <p:cNvPr id="15" name="Картина 14" descr="Diabetes_Obes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925882"/>
            <a:ext cx="3895032" cy="2932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327896" cy="1714512"/>
          </a:xfrm>
        </p:spPr>
        <p:txBody>
          <a:bodyPr/>
          <a:lstStyle/>
          <a:p>
            <a:r>
              <a:rPr lang="bg-BG" sz="4800" dirty="0"/>
              <a:t>Основни хранителни вещества, от които се  нуждаем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71472" y="3929066"/>
            <a:ext cx="7772400" cy="150971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 descr="Macronutrients Protein, Fat and Carbohydrates.n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14686"/>
            <a:ext cx="800105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r>
              <a:rPr lang="en-US" sz="3200" dirty="0"/>
              <a:t>              </a:t>
            </a:r>
            <a:r>
              <a:rPr lang="bg-BG" sz="3200" dirty="0"/>
              <a:t>                    </a:t>
            </a:r>
            <a:r>
              <a:rPr lang="en-US" sz="3200" dirty="0"/>
              <a:t> </a:t>
            </a:r>
            <a:r>
              <a:rPr lang="bg-BG" sz="3600" dirty="0"/>
              <a:t>Протеини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281518" cy="4854751"/>
          </a:xfrm>
        </p:spPr>
        <p:txBody>
          <a:bodyPr>
            <a:normAutofit/>
          </a:bodyPr>
          <a:lstStyle/>
          <a:p>
            <a:r>
              <a:rPr lang="bg-BG" sz="2400" dirty="0"/>
              <a:t>Функция – градивен елемент на телесните тъкани, структури, органи, хормони</a:t>
            </a:r>
          </a:p>
          <a:p>
            <a:r>
              <a:rPr lang="bg-BG" sz="2400" dirty="0"/>
              <a:t>Съставени са от аминокиселини</a:t>
            </a:r>
            <a:r>
              <a:rPr lang="en-US" sz="2400" dirty="0"/>
              <a:t> / 20/:</a:t>
            </a:r>
          </a:p>
          <a:p>
            <a:r>
              <a:rPr lang="en-US" sz="2400" dirty="0"/>
              <a:t>- </a:t>
            </a:r>
            <a:r>
              <a:rPr lang="bg-BG" sz="2400" dirty="0" err="1"/>
              <a:t>есенциални</a:t>
            </a:r>
            <a:r>
              <a:rPr lang="bg-BG" sz="2400" dirty="0"/>
              <a:t> - 9</a:t>
            </a:r>
          </a:p>
          <a:p>
            <a:r>
              <a:rPr lang="bg-BG" sz="2400" dirty="0"/>
              <a:t>- </a:t>
            </a:r>
            <a:r>
              <a:rPr lang="bg-BG" sz="2400" dirty="0" err="1"/>
              <a:t>неесенциални</a:t>
            </a:r>
            <a:endParaRPr lang="bg-BG" sz="2400" dirty="0"/>
          </a:p>
          <a:p>
            <a:r>
              <a:rPr lang="bg-BG" sz="2400" dirty="0"/>
              <a:t>Имат засищащ ефект – прекомерната консумация има </a:t>
            </a:r>
            <a:r>
              <a:rPr lang="bg-BG" sz="2400"/>
              <a:t>негативни ефекти</a:t>
            </a:r>
            <a:endParaRPr lang="bg-BG" sz="2400" dirty="0"/>
          </a:p>
        </p:txBody>
      </p:sp>
      <p:pic>
        <p:nvPicPr>
          <p:cNvPr id="6" name="Контейнер за съдържание 5" descr="a56a32f53f06166c87127561bc5d98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28736"/>
            <a:ext cx="4495800" cy="47283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bg-BG" dirty="0"/>
              <a:t>Класификация на въглехидратите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5038740"/>
          </a:xfrm>
        </p:spPr>
        <p:txBody>
          <a:bodyPr>
            <a:normAutofit/>
          </a:bodyPr>
          <a:lstStyle/>
          <a:p>
            <a:r>
              <a:rPr lang="en-US" dirty="0"/>
              <a:t>                </a:t>
            </a:r>
            <a:r>
              <a:rPr lang="en-US" sz="2400" dirty="0"/>
              <a:t>  </a:t>
            </a:r>
            <a:r>
              <a:rPr lang="bg-BG" sz="2800" b="1" dirty="0"/>
              <a:t>Въглехидрати</a:t>
            </a:r>
          </a:p>
          <a:p>
            <a:endParaRPr lang="bg-BG" sz="2800" b="1" dirty="0"/>
          </a:p>
          <a:p>
            <a:r>
              <a:rPr lang="bg-BG" sz="2400" dirty="0"/>
              <a:t>        Захари                                        Незахарни</a:t>
            </a:r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r>
              <a:rPr lang="bg-BG" sz="2400" dirty="0"/>
              <a:t>Монозахариди   </a:t>
            </a:r>
            <a:r>
              <a:rPr lang="bg-BG" sz="2400" dirty="0" err="1"/>
              <a:t>Дизахариди</a:t>
            </a:r>
            <a:r>
              <a:rPr lang="bg-BG" sz="2400" dirty="0"/>
              <a:t>         </a:t>
            </a:r>
            <a:r>
              <a:rPr lang="bg-BG" sz="2400" dirty="0" err="1"/>
              <a:t>Полизахариди</a:t>
            </a:r>
            <a:endParaRPr lang="bg-BG" sz="2400" dirty="0"/>
          </a:p>
          <a:p>
            <a:endParaRPr lang="bg-BG" sz="2400" dirty="0"/>
          </a:p>
          <a:p>
            <a:r>
              <a:rPr lang="bg-BG" sz="2400" dirty="0" err="1"/>
              <a:t>Глюкоза</a:t>
            </a:r>
            <a:r>
              <a:rPr lang="bg-BG" sz="2400" dirty="0"/>
              <a:t>                </a:t>
            </a:r>
            <a:r>
              <a:rPr lang="bg-BG" sz="2400" dirty="0" err="1"/>
              <a:t>Малтоза</a:t>
            </a:r>
            <a:r>
              <a:rPr lang="bg-BG" sz="2400" dirty="0"/>
              <a:t>               Нишестета</a:t>
            </a:r>
          </a:p>
          <a:p>
            <a:r>
              <a:rPr lang="bg-BG" sz="2400" dirty="0" err="1"/>
              <a:t>Фруктоза</a:t>
            </a:r>
            <a:r>
              <a:rPr lang="bg-BG" sz="2400" dirty="0"/>
              <a:t>              </a:t>
            </a:r>
            <a:r>
              <a:rPr lang="bg-BG" sz="2400" dirty="0" err="1"/>
              <a:t>Суроза</a:t>
            </a:r>
            <a:r>
              <a:rPr lang="bg-BG" sz="2400" dirty="0"/>
              <a:t>                  </a:t>
            </a:r>
            <a:r>
              <a:rPr lang="en-US" sz="2400" dirty="0"/>
              <a:t> </a:t>
            </a:r>
            <a:r>
              <a:rPr lang="bg-BG" sz="2400" dirty="0"/>
              <a:t>Фибри</a:t>
            </a:r>
          </a:p>
          <a:p>
            <a:r>
              <a:rPr lang="bg-BG" sz="2400" dirty="0" err="1"/>
              <a:t>Галактоза</a:t>
            </a:r>
            <a:r>
              <a:rPr lang="bg-BG" sz="2400" dirty="0"/>
              <a:t>             Лактоза                  </a:t>
            </a:r>
            <a:r>
              <a:rPr lang="bg-BG" sz="2400" dirty="0" err="1"/>
              <a:t>Гликоген</a:t>
            </a:r>
            <a:endParaRPr lang="bg-BG" sz="2400" dirty="0"/>
          </a:p>
        </p:txBody>
      </p:sp>
      <p:cxnSp>
        <p:nvCxnSpPr>
          <p:cNvPr id="5" name="Съединител &quot;права стрелка&quot; 4"/>
          <p:cNvCxnSpPr/>
          <p:nvPr/>
        </p:nvCxnSpPr>
        <p:spPr>
          <a:xfrm rot="10800000" flipV="1">
            <a:off x="1643042" y="1714488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ъединител &quot;права стрелка&quot; 8"/>
          <p:cNvCxnSpPr/>
          <p:nvPr/>
        </p:nvCxnSpPr>
        <p:spPr>
          <a:xfrm>
            <a:off x="3714744" y="1785926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ъединител &quot;права стрелка&quot; 11"/>
          <p:cNvCxnSpPr/>
          <p:nvPr/>
        </p:nvCxnSpPr>
        <p:spPr>
          <a:xfrm rot="5400000">
            <a:off x="464315" y="3107529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 rot="16200000" flipH="1">
            <a:off x="1535885" y="2750339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ъединител &quot;права стрелка&quot; 17"/>
          <p:cNvCxnSpPr/>
          <p:nvPr/>
        </p:nvCxnSpPr>
        <p:spPr>
          <a:xfrm rot="5400000">
            <a:off x="5322893" y="3463925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ъединител &quot;права стрелка&quot; 20"/>
          <p:cNvCxnSpPr/>
          <p:nvPr/>
        </p:nvCxnSpPr>
        <p:spPr>
          <a:xfrm rot="5400000">
            <a:off x="750861" y="474980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ъединител &quot;права стрелка&quot; 24"/>
          <p:cNvCxnSpPr/>
          <p:nvPr/>
        </p:nvCxnSpPr>
        <p:spPr>
          <a:xfrm rot="5400000">
            <a:off x="3108315" y="474980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ъединител &quot;права стрелка&quot; 27"/>
          <p:cNvCxnSpPr/>
          <p:nvPr/>
        </p:nvCxnSpPr>
        <p:spPr>
          <a:xfrm rot="5400000">
            <a:off x="5822959" y="474980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Картина 37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31" y="1214422"/>
            <a:ext cx="2638769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bg-BG" dirty="0"/>
              <a:t>    Здравословни въглехидрати</a:t>
            </a:r>
          </a:p>
        </p:txBody>
      </p:sp>
      <p:pic>
        <p:nvPicPr>
          <p:cNvPr id="4" name="Контейнер за съдържание 3" descr="Low-Carb-Fruits-16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4714876" cy="2857500"/>
          </a:xfrm>
        </p:spPr>
      </p:pic>
      <p:pic>
        <p:nvPicPr>
          <p:cNvPr id="6" name="Картина 5" descr="Vegetable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857628"/>
            <a:ext cx="3929090" cy="2728916"/>
          </a:xfrm>
          <a:prstGeom prst="rect">
            <a:avLst/>
          </a:prstGeom>
        </p:spPr>
      </p:pic>
      <p:pic>
        <p:nvPicPr>
          <p:cNvPr id="7" name="Картина 6" descr="starch-vegetab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773" y="785794"/>
            <a:ext cx="4379227" cy="2928958"/>
          </a:xfrm>
          <a:prstGeom prst="rect">
            <a:avLst/>
          </a:prstGeom>
        </p:spPr>
      </p:pic>
      <p:pic>
        <p:nvPicPr>
          <p:cNvPr id="9" name="Картина 8" descr="getty_637856490_200013332000928024_4008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1" y="3857628"/>
            <a:ext cx="500062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bg-BG" dirty="0"/>
              <a:t>                       </a:t>
            </a:r>
            <a:r>
              <a:rPr lang="bg-BG" sz="3200" dirty="0"/>
              <a:t>Мазнини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05400" y="1285860"/>
            <a:ext cx="4038600" cy="5077782"/>
          </a:xfrm>
        </p:spPr>
        <p:txBody>
          <a:bodyPr>
            <a:normAutofit/>
          </a:bodyPr>
          <a:lstStyle/>
          <a:p>
            <a:r>
              <a:rPr lang="bg-BG" sz="2000" b="1" dirty="0"/>
              <a:t>Функции</a:t>
            </a:r>
          </a:p>
          <a:p>
            <a:r>
              <a:rPr lang="bg-BG" sz="2000" dirty="0"/>
              <a:t>- Доставят енергия</a:t>
            </a:r>
          </a:p>
          <a:p>
            <a:r>
              <a:rPr lang="bg-BG" sz="2000" dirty="0"/>
              <a:t>- В изграждане на телесни структури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0" y="1214422"/>
            <a:ext cx="4038600" cy="5643578"/>
          </a:xfrm>
        </p:spPr>
        <p:txBody>
          <a:bodyPr>
            <a:normAutofit/>
          </a:bodyPr>
          <a:lstStyle/>
          <a:p>
            <a:r>
              <a:rPr lang="bg-BG" dirty="0"/>
              <a:t>Класификация</a:t>
            </a:r>
          </a:p>
          <a:p>
            <a:r>
              <a:rPr lang="bg-BG" b="1" dirty="0"/>
              <a:t>1. </a:t>
            </a:r>
            <a:r>
              <a:rPr lang="bg-BG" sz="2000" b="1" dirty="0"/>
              <a:t>Според хим.структура</a:t>
            </a:r>
          </a:p>
          <a:p>
            <a:r>
              <a:rPr lang="bg-BG" sz="2000" dirty="0"/>
              <a:t>- </a:t>
            </a:r>
            <a:r>
              <a:rPr lang="bg-BG" sz="2000" dirty="0" err="1"/>
              <a:t>Триглицериди</a:t>
            </a:r>
            <a:endParaRPr lang="bg-BG" sz="2000" dirty="0"/>
          </a:p>
          <a:p>
            <a:r>
              <a:rPr lang="bg-BG" sz="2000" dirty="0"/>
              <a:t>- </a:t>
            </a:r>
            <a:r>
              <a:rPr lang="bg-BG" sz="2000" dirty="0" err="1"/>
              <a:t>Стероли</a:t>
            </a:r>
            <a:r>
              <a:rPr lang="bg-BG" sz="2000" dirty="0"/>
              <a:t> – </a:t>
            </a:r>
            <a:r>
              <a:rPr lang="bg-BG" sz="2000" dirty="0" err="1"/>
              <a:t>холестерол</a:t>
            </a:r>
            <a:endParaRPr lang="bg-BG" sz="2000" dirty="0"/>
          </a:p>
          <a:p>
            <a:r>
              <a:rPr lang="bg-BG" sz="2000" dirty="0"/>
              <a:t>- </a:t>
            </a:r>
            <a:r>
              <a:rPr lang="bg-BG" sz="2000" dirty="0" err="1"/>
              <a:t>Фосфолипиди</a:t>
            </a:r>
            <a:endParaRPr lang="bg-BG" sz="2000" dirty="0"/>
          </a:p>
          <a:p>
            <a:r>
              <a:rPr lang="bg-BG" sz="2000" dirty="0"/>
              <a:t>- </a:t>
            </a:r>
            <a:r>
              <a:rPr lang="bg-BG" sz="2000" dirty="0" err="1"/>
              <a:t>Хидрогенирани</a:t>
            </a:r>
            <a:r>
              <a:rPr lang="bg-BG" sz="2000" dirty="0"/>
              <a:t>, транс-мазнини, </a:t>
            </a:r>
            <a:r>
              <a:rPr lang="bg-BG" sz="2000" dirty="0" err="1"/>
              <a:t>интерестерификация</a:t>
            </a:r>
            <a:endParaRPr lang="bg-BG" sz="2000" dirty="0"/>
          </a:p>
          <a:p>
            <a:r>
              <a:rPr lang="bg-BG" sz="2800" b="1" dirty="0"/>
              <a:t>2</a:t>
            </a:r>
            <a:r>
              <a:rPr lang="bg-BG" sz="2000" b="1" dirty="0"/>
              <a:t>. </a:t>
            </a:r>
            <a:r>
              <a:rPr lang="bg-BG" sz="2000" b="1" dirty="0" err="1"/>
              <a:t>Триглицеридите</a:t>
            </a:r>
            <a:endParaRPr lang="bg-BG" sz="2000" b="1" dirty="0"/>
          </a:p>
          <a:p>
            <a:r>
              <a:rPr lang="bg-BG" sz="2000" dirty="0"/>
              <a:t>късо-, средно-, </a:t>
            </a:r>
            <a:r>
              <a:rPr lang="bg-BG" sz="2000" dirty="0" err="1"/>
              <a:t>дълговерижни</a:t>
            </a:r>
            <a:endParaRPr lang="bg-BG" sz="2000" dirty="0"/>
          </a:p>
          <a:p>
            <a:r>
              <a:rPr lang="bg-BG" sz="2000" dirty="0"/>
              <a:t>Наситени, </a:t>
            </a:r>
            <a:r>
              <a:rPr lang="bg-BG" sz="2000" dirty="0" err="1"/>
              <a:t>мононенаситени</a:t>
            </a:r>
            <a:r>
              <a:rPr lang="bg-BG" sz="2000" dirty="0"/>
              <a:t>, </a:t>
            </a:r>
            <a:r>
              <a:rPr lang="bg-BG" sz="2000" dirty="0" err="1"/>
              <a:t>полиненаситени</a:t>
            </a:r>
            <a:endParaRPr lang="bg-BG" sz="2000" dirty="0"/>
          </a:p>
          <a:p>
            <a:r>
              <a:rPr lang="bg-BG" sz="2400" b="1" dirty="0"/>
              <a:t>3</a:t>
            </a:r>
            <a:r>
              <a:rPr lang="bg-BG" sz="2000" b="1" dirty="0"/>
              <a:t>. Според произхода</a:t>
            </a:r>
            <a:r>
              <a:rPr lang="bg-BG" sz="2000" dirty="0"/>
              <a:t>:</a:t>
            </a:r>
          </a:p>
          <a:p>
            <a:r>
              <a:rPr lang="bg-BG" sz="2000" dirty="0"/>
              <a:t>Растителни, животински, </a:t>
            </a:r>
          </a:p>
          <a:p>
            <a:endParaRPr lang="bg-BG" dirty="0"/>
          </a:p>
        </p:txBody>
      </p:sp>
      <p:pic>
        <p:nvPicPr>
          <p:cNvPr id="6" name="Картина 5" descr="oliveoi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714620"/>
            <a:ext cx="2628900" cy="1743075"/>
          </a:xfrm>
          <a:prstGeom prst="rect">
            <a:avLst/>
          </a:prstGeom>
        </p:spPr>
      </p:pic>
      <p:pic>
        <p:nvPicPr>
          <p:cNvPr id="9" name="Картина 8" descr="LN_626517_BP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256"/>
            <a:ext cx="2330790" cy="23307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1822</TotalTime>
  <Words>1310</Words>
  <Application>Microsoft Office PowerPoint</Application>
  <PresentationFormat>On-screen Show (4:3)</PresentationFormat>
  <Paragraphs>199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Constantia</vt:lpstr>
      <vt:lpstr>Wingdings 2</vt:lpstr>
      <vt:lpstr>Поток</vt:lpstr>
      <vt:lpstr>Някои аспекти в здравословното хранене</vt:lpstr>
      <vt:lpstr>              Здравословно хранене  </vt:lpstr>
      <vt:lpstr>             Исторически етапи</vt:lpstr>
      <vt:lpstr>       Хранителна пирамида</vt:lpstr>
      <vt:lpstr>Основни хранителни вещества, от които се  нуждаем</vt:lpstr>
      <vt:lpstr>                                   Протеини</vt:lpstr>
      <vt:lpstr>Класификация на въглехидратите</vt:lpstr>
      <vt:lpstr>    Здравословни въглехидрати</vt:lpstr>
      <vt:lpstr>                       Мазнини</vt:lpstr>
      <vt:lpstr>       Функции на холестерола</vt:lpstr>
      <vt:lpstr>Полезни и вредни мазнини</vt:lpstr>
      <vt:lpstr>Някои храни, чиято прекомерна консумация може да доведе до здравословни проблеми</vt:lpstr>
      <vt:lpstr>                            Вредите от захарта</vt:lpstr>
      <vt:lpstr>                  Фруктоза</vt:lpstr>
      <vt:lpstr>          Инсулинова резистентност</vt:lpstr>
      <vt:lpstr>     Симптоми на метаболитния синдром</vt:lpstr>
      <vt:lpstr>Заболявания, които се свързват с метаболитен синдром</vt:lpstr>
      <vt:lpstr>Зърнени, тестени храни, глутен</vt:lpstr>
      <vt:lpstr>           Проблеми, които се дискутират</vt:lpstr>
      <vt:lpstr>Синдром на пропускливото черво, зонулин и автоимунни заболявания</vt:lpstr>
      <vt:lpstr>Кога е добре да се избягват зърнените храни и                            глутена</vt:lpstr>
      <vt:lpstr>     Проблеми при консумация на мазнини</vt:lpstr>
      <vt:lpstr>Затлъстяването е хормонална дисрегулация на мастната тъкан                                                                            Jason Fung</vt:lpstr>
      <vt:lpstr>How to Avoid Added and Refined Sugars When you are reading food labels, it is helpful to know how to decipher which ingredients are sugar. </vt:lpstr>
      <vt:lpstr>             There Is No One-Size-Fits-All</vt:lpstr>
      <vt:lpstr>       Основни насоки за здравословно хранене</vt:lpstr>
      <vt:lpstr>Благодаря за вниманието!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Asus</cp:lastModifiedBy>
  <cp:revision>184</cp:revision>
  <dcterms:created xsi:type="dcterms:W3CDTF">2020-01-19T21:06:03Z</dcterms:created>
  <dcterms:modified xsi:type="dcterms:W3CDTF">2020-01-24T18:01:02Z</dcterms:modified>
</cp:coreProperties>
</file>