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0" r:id="rId3"/>
    <p:sldId id="265" r:id="rId4"/>
    <p:sldId id="279" r:id="rId5"/>
    <p:sldId id="257" r:id="rId6"/>
    <p:sldId id="274" r:id="rId7"/>
    <p:sldId id="287" r:id="rId8"/>
    <p:sldId id="261" r:id="rId9"/>
    <p:sldId id="262" r:id="rId10"/>
    <p:sldId id="263" r:id="rId11"/>
    <p:sldId id="273" r:id="rId12"/>
    <p:sldId id="277" r:id="rId13"/>
    <p:sldId id="278" r:id="rId14"/>
    <p:sldId id="276" r:id="rId15"/>
    <p:sldId id="258" r:id="rId16"/>
    <p:sldId id="267" r:id="rId17"/>
    <p:sldId id="259" r:id="rId18"/>
    <p:sldId id="266" r:id="rId19"/>
    <p:sldId id="260" r:id="rId20"/>
    <p:sldId id="268" r:id="rId21"/>
    <p:sldId id="269" r:id="rId22"/>
    <p:sldId id="270" r:id="rId23"/>
    <p:sldId id="271" r:id="rId24"/>
    <p:sldId id="272" r:id="rId25"/>
    <p:sldId id="264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15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лавие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22" name="Подзаглавие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20" name="Контейнер за долния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10" name="Контейнер за номер н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Правоъгъл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6" name="Правоъгъл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Правоъгъл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9" name="Блоксхема: проце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схема: проце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егмент от кръ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ъстен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Контейнер за заглавие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Текстов контейне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4" name="Контейнер за 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D3758D-257B-471B-945A-80C70136D82A}" type="datetimeFigureOut">
              <a:rPr lang="bg-BG" smtClean="0"/>
              <a:pPr/>
              <a:t>6.2.2020 г.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802EFA-1CA6-4026-9EB7-B911F49F3F11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5" name="Правоъгъл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t&amp;rct=j&amp;q=&amp;esrc=s&amp;source=web&amp;cd=2&amp;cad=rja&amp;uact=8&amp;ved=2ahUKEwiDke_rzLjnAhUc6KYKHa5DAJcQFjABegQIARAB&amp;url=https://en.wikipedia.org/wiki/Vilhjalmur_Stefansson&amp;usg=AOvVaw2shyo0W6SNygTf8Inx7HS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711912"/>
          </a:xfrm>
        </p:spPr>
        <p:txBody>
          <a:bodyPr>
            <a:normAutofit fontScale="90000"/>
          </a:bodyPr>
          <a:lstStyle/>
          <a:p>
            <a:r>
              <a:rPr lang="bg-BG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 и липидни показатели при ВМ-НВХ.</a:t>
            </a:r>
            <a:br>
              <a:rPr lang="bg-BG" dirty="0" smtClean="0">
                <a:latin typeface="Arial" pitchFamily="34" charset="0"/>
                <a:cs typeface="Arial" pitchFamily="34" charset="0"/>
              </a:rPr>
            </a:br>
            <a:r>
              <a:rPr lang="bg-BG" dirty="0" smtClean="0">
                <a:latin typeface="Arial" pitchFamily="34" charset="0"/>
                <a:cs typeface="Arial" pitchFamily="34" charset="0"/>
              </a:rPr>
              <a:t>Вредни ли са млечните храни?</a:t>
            </a:r>
            <a:endParaRPr lang="bg-B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71604" y="3786190"/>
            <a:ext cx="7406640" cy="714380"/>
          </a:xfrm>
        </p:spPr>
        <p:txBody>
          <a:bodyPr/>
          <a:lstStyle/>
          <a:p>
            <a:r>
              <a:rPr lang="bg-BG" dirty="0" smtClean="0"/>
              <a:t>                                                                д-р И.Паскалева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36828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       Липидна хипотеза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608" y="500042"/>
            <a:ext cx="7498080" cy="574835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1977 </a:t>
            </a:r>
            <a:r>
              <a:rPr lang="bg-BG" sz="2400" dirty="0" smtClean="0"/>
              <a:t>г. – Американският сенат приема първите диетични препоръки, базирани върху погрешната хипотеза на </a:t>
            </a:r>
            <a:r>
              <a:rPr lang="en-US" sz="2400" dirty="0" smtClean="0"/>
              <a:t>Keys</a:t>
            </a:r>
            <a:endParaRPr lang="bg-BG" sz="2400" dirty="0" smtClean="0"/>
          </a:p>
          <a:p>
            <a:pPr>
              <a:buFontTx/>
              <a:buChar char="-"/>
            </a:pPr>
            <a:r>
              <a:rPr lang="bg-BG" sz="2400" dirty="0" smtClean="0"/>
              <a:t>Влияние на производителите на зърнени храни, захар, тестени храни.</a:t>
            </a:r>
          </a:p>
          <a:p>
            <a:pPr>
              <a:buFontTx/>
              <a:buChar char="-"/>
            </a:pPr>
            <a:r>
              <a:rPr lang="bg-BG" sz="2400" dirty="0" smtClean="0"/>
              <a:t>Фармацевтични компании – </a:t>
            </a:r>
            <a:r>
              <a:rPr lang="bg-BG" sz="2400" dirty="0" err="1" smtClean="0"/>
              <a:t>статини</a:t>
            </a:r>
            <a:r>
              <a:rPr lang="bg-BG" sz="2400" dirty="0" smtClean="0"/>
              <a:t> – най-продаваните медикаменти в света</a:t>
            </a:r>
            <a:endParaRPr lang="en-US" sz="2400" dirty="0" smtClean="0"/>
          </a:p>
          <a:p>
            <a:pPr>
              <a:buNone/>
            </a:pPr>
            <a:endParaRPr lang="bg-BG" sz="2400" dirty="0"/>
          </a:p>
        </p:txBody>
      </p:sp>
      <p:pic>
        <p:nvPicPr>
          <p:cNvPr id="4" name="Картина 3" descr="B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286122"/>
            <a:ext cx="5102682" cy="3571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</a:t>
            </a:r>
            <a:r>
              <a:rPr lang="en-US" b="1" dirty="0" smtClean="0"/>
              <a:t>THINCS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b="1" dirty="0" smtClean="0"/>
              <a:t> The International Network of Cholesterol Skeptics </a:t>
            </a:r>
            <a:endParaRPr lang="bg-BG" sz="2700" dirty="0"/>
          </a:p>
        </p:txBody>
      </p:sp>
      <p:pic>
        <p:nvPicPr>
          <p:cNvPr id="4" name="Контейнер за съдържание 3" descr="41fh2voQRn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095500"/>
            <a:ext cx="3124200" cy="4762500"/>
          </a:xfrm>
        </p:spPr>
      </p:pic>
      <p:pic>
        <p:nvPicPr>
          <p:cNvPr id="5" name="Картина 4" descr="41v3CfOnVeL._SX331_BO1,204,203,2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66" y="2105025"/>
            <a:ext cx="3071834" cy="4752975"/>
          </a:xfrm>
          <a:prstGeom prst="rect">
            <a:avLst/>
          </a:prstGeom>
        </p:spPr>
      </p:pic>
      <p:pic>
        <p:nvPicPr>
          <p:cNvPr id="7" name="Картина 6" descr="41pRQRh+MKL._SX321_BO1,204,203,200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5025"/>
            <a:ext cx="3076575" cy="4752975"/>
          </a:xfrm>
          <a:prstGeom prst="rect">
            <a:avLst/>
          </a:prstGeom>
        </p:spPr>
      </p:pic>
      <p:sp>
        <p:nvSpPr>
          <p:cNvPr id="8" name="Текстово поле 7"/>
          <p:cNvSpPr txBox="1"/>
          <p:nvPr/>
        </p:nvSpPr>
        <p:spPr>
          <a:xfrm>
            <a:off x="1142976" y="1285860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Calibri" pitchFamily="34" charset="0"/>
                <a:cs typeface="Calibri" pitchFamily="34" charset="0"/>
              </a:rPr>
              <a:t>Повече от 100 лекари и учени от цял свят, противопоставящи се на официалната теория за </a:t>
            </a:r>
            <a:r>
              <a:rPr lang="bg-BG" sz="2000" dirty="0" err="1" smtClean="0">
                <a:latin typeface="Calibri" pitchFamily="34" charset="0"/>
                <a:cs typeface="Calibri" pitchFamily="34" charset="0"/>
              </a:rPr>
              <a:t>холестерола</a:t>
            </a:r>
            <a:r>
              <a:rPr lang="bg-BG" sz="2000" dirty="0" smtClean="0">
                <a:latin typeface="Calibri" pitchFamily="34" charset="0"/>
                <a:cs typeface="Calibri" pitchFamily="34" charset="0"/>
              </a:rPr>
              <a:t> с ССЗ.</a:t>
            </a:r>
            <a:endParaRPr lang="bg-BG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928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bg-BG" dirty="0" smtClean="0"/>
              <a:t>   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Примери, противоречащи на </a:t>
            </a:r>
            <a:r>
              <a:rPr lang="bg-BG" sz="2800" dirty="0" err="1" smtClean="0">
                <a:latin typeface="Arial" pitchFamily="34" charset="0"/>
                <a:cs typeface="Arial" pitchFamily="34" charset="0"/>
              </a:rPr>
              <a:t>холестеролната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bg-BG" sz="2800" dirty="0" smtClean="0">
                <a:latin typeface="Arial" pitchFamily="34" charset="0"/>
                <a:cs typeface="Arial" pitchFamily="34" charset="0"/>
              </a:rPr>
            </a:br>
            <a:r>
              <a:rPr lang="bg-BG" sz="2800" dirty="0" smtClean="0">
                <a:latin typeface="Arial" pitchFamily="34" charset="0"/>
                <a:cs typeface="Arial" pitchFamily="34" charset="0"/>
              </a:rPr>
              <a:t>                                    теория                              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142984"/>
            <a:ext cx="3657600" cy="5715016"/>
          </a:xfrm>
        </p:spPr>
        <p:txBody>
          <a:bodyPr>
            <a:normAutofit lnSpcReduction="10000"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Африканските племена – </a:t>
            </a:r>
            <a:r>
              <a:rPr lang="bg-BG" sz="2400" b="1" dirty="0" err="1" smtClean="0">
                <a:latin typeface="Arial" pitchFamily="34" charset="0"/>
                <a:cs typeface="Arial" pitchFamily="34" charset="0"/>
              </a:rPr>
              <a:t>масаи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bg-BG" sz="2400" b="1" dirty="0" err="1" smtClean="0">
                <a:latin typeface="Arial" pitchFamily="34" charset="0"/>
                <a:cs typeface="Arial" pitchFamily="34" charset="0"/>
              </a:rPr>
              <a:t>самбуру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/Кения/ - пастири - храна, състояща се основно от </a:t>
            </a:r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високомаслено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мляко / до 3-4 л дневно/, кръв от добитъка и месо / до 1-2 кг дневно/ </a:t>
            </a:r>
          </a:p>
          <a:p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– в долните граници на нормата</a:t>
            </a:r>
          </a:p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Липса на сърдечно-съдови заболявания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онтейнер за съдържание 4" descr="micatosafaris_76227451_Full-scale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142984"/>
            <a:ext cx="3657600" cy="2433161"/>
          </a:xfrm>
        </p:spPr>
      </p:pic>
      <p:pic>
        <p:nvPicPr>
          <p:cNvPr id="6" name="Картина 5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654" y="4000504"/>
            <a:ext cx="3943346" cy="2620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Примери, противоречащи на </a:t>
            </a:r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холестеролната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bg-BG" sz="2400" dirty="0" smtClean="0">
                <a:latin typeface="Arial" pitchFamily="34" charset="0"/>
                <a:cs typeface="Arial" pitchFamily="34" charset="0"/>
              </a:rPr>
            </a:br>
            <a:r>
              <a:rPr lang="bg-BG" sz="2400" dirty="0" smtClean="0">
                <a:latin typeface="Arial" pitchFamily="34" charset="0"/>
                <a:cs typeface="Arial" pitchFamily="34" charset="0"/>
              </a:rPr>
              <a:t>                                    теория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71538" y="1071546"/>
            <a:ext cx="4021670" cy="5115894"/>
          </a:xfrm>
        </p:spPr>
        <p:txBody>
          <a:bodyPr>
            <a:normAutofit/>
          </a:bodyPr>
          <a:lstStyle/>
          <a:p>
            <a:r>
              <a:rPr lang="bg-BG" sz="2000" b="1" dirty="0" err="1" smtClean="0">
                <a:latin typeface="Arial" pitchFamily="34" charset="0"/>
                <a:cs typeface="Arial" pitchFamily="34" charset="0"/>
              </a:rPr>
              <a:t>Инуити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– Гренландия, Аляска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Храна, съставена основно от риба, полярни животни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Липса на сърдечно-съдови заболявания / по-висок %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хеморагични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инсулти – омега-3?/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Изучавани от полярния изследовател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Vilhjalmur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Stefansson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, който по-късно провежда едногодишен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експиримент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000" dirty="0" smtClean="0">
                <a:latin typeface="Arial" pitchFamily="34" charset="0"/>
                <a:cs typeface="Arial" pitchFamily="34" charset="0"/>
                <a:hlinkClick r:id="rId2"/>
              </a:rPr>
              <a:t>–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храна, съставена само от тлъсто месо.</a:t>
            </a:r>
            <a:endParaRPr lang="en-US" sz="2000" b="1" dirty="0" smtClean="0">
              <a:latin typeface="Arial" pitchFamily="34" charset="0"/>
              <a:cs typeface="Arial" pitchFamily="34" charset="0"/>
              <a:hlinkClick r:id="rId2"/>
            </a:endParaRPr>
          </a:p>
          <a:p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онтейнер за съдържание 4" descr="51iWbWQqcN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71169" y="1524000"/>
            <a:ext cx="3068961" cy="4664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        </a:t>
            </a:r>
            <a:r>
              <a:rPr lang="bg-BG" sz="28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 - препоръки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00100" y="1071546"/>
            <a:ext cx="4093108" cy="5786454"/>
          </a:xfrm>
        </p:spPr>
        <p:txBody>
          <a:bodyPr>
            <a:normAutofit fontScale="92500"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Многобройни проучвания и експерименти системно доказват, че </a:t>
            </a:r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холестеролът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в храната не повишава общия </a:t>
            </a:r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в кръвта </a:t>
            </a:r>
          </a:p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/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Framingham Heart Study,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Ancel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Keys 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и мн.</a:t>
            </a:r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др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/</a:t>
            </a:r>
          </a:p>
          <a:p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Въпреки това до 2015г. диетичните препоръки ограничаваха </a:t>
            </a:r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холестерола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в храната до 300 мг/ден- количество, съдържащо се в &lt; две яйца.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half" idx="2"/>
          </p:nvPr>
        </p:nvSpPr>
        <p:spPr>
          <a:xfrm>
            <a:off x="5276088" y="1071546"/>
            <a:ext cx="3657600" cy="5115894"/>
          </a:xfrm>
        </p:spPr>
        <p:txBody>
          <a:bodyPr>
            <a:normAutofit fontScale="92500"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Според новите препоръки на СЗО от 2015г., не е нужно да се ограничава приемания с храната </a:t>
            </a:r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Картина 6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357562"/>
            <a:ext cx="3585261" cy="2552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rmAutofit/>
          </a:bodyPr>
          <a:lstStyle/>
          <a:p>
            <a:r>
              <a:rPr lang="bg-BG" sz="3200" dirty="0" smtClean="0"/>
              <a:t>                       </a:t>
            </a:r>
            <a:r>
              <a:rPr lang="bg-BG" sz="3200" dirty="0" err="1" smtClean="0"/>
              <a:t>Липопротеини</a:t>
            </a:r>
            <a:endParaRPr lang="bg-BG" sz="3200" dirty="0"/>
          </a:p>
        </p:txBody>
      </p:sp>
      <p:pic>
        <p:nvPicPr>
          <p:cNvPr id="5" name="Контейнер за съдържание 4" descr="lipoprotein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4429157" cy="3589144"/>
          </a:xfrm>
        </p:spPr>
      </p:pic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000108"/>
            <a:ext cx="3657600" cy="5857892"/>
          </a:xfrm>
        </p:spPr>
        <p:txBody>
          <a:bodyPr>
            <a:normAutofit/>
          </a:bodyPr>
          <a:lstStyle/>
          <a:p>
            <a:r>
              <a:rPr lang="bg-BG" sz="2400" dirty="0" err="1" smtClean="0"/>
              <a:t>Липопротеините</a:t>
            </a:r>
            <a:r>
              <a:rPr lang="bg-BG" sz="2400" dirty="0" smtClean="0"/>
              <a:t> -транспортна форма на различни </a:t>
            </a:r>
            <a:r>
              <a:rPr lang="bg-BG" sz="2400" dirty="0" err="1" smtClean="0"/>
              <a:t>липиди</a:t>
            </a:r>
            <a:r>
              <a:rPr lang="bg-BG" sz="2400" dirty="0" smtClean="0"/>
              <a:t> </a:t>
            </a:r>
          </a:p>
          <a:p>
            <a:r>
              <a:rPr lang="bg-BG" sz="2400" dirty="0" smtClean="0"/>
              <a:t>Синтезират се в черния дроб и в тънките черва</a:t>
            </a:r>
            <a:endParaRPr lang="en-US" sz="2400" dirty="0" smtClean="0"/>
          </a:p>
          <a:p>
            <a:r>
              <a:rPr lang="bg-BG" sz="2400" dirty="0" smtClean="0"/>
              <a:t>Състав – </a:t>
            </a:r>
            <a:r>
              <a:rPr lang="bg-BG" sz="2400" dirty="0" err="1" smtClean="0"/>
              <a:t>апопротеин</a:t>
            </a:r>
            <a:r>
              <a:rPr lang="bg-BG" sz="2400" dirty="0" smtClean="0"/>
              <a:t>, </a:t>
            </a:r>
            <a:r>
              <a:rPr lang="bg-BG" sz="2400" dirty="0" err="1" smtClean="0"/>
              <a:t>холестерол</a:t>
            </a:r>
            <a:r>
              <a:rPr lang="bg-BG" sz="2400" dirty="0" smtClean="0"/>
              <a:t>, </a:t>
            </a:r>
            <a:r>
              <a:rPr lang="bg-BG" sz="2400" dirty="0" err="1" smtClean="0"/>
              <a:t>триглицериди</a:t>
            </a:r>
            <a:r>
              <a:rPr lang="bg-BG" sz="2400" dirty="0" smtClean="0"/>
              <a:t>, </a:t>
            </a:r>
            <a:r>
              <a:rPr lang="bg-BG" sz="2400" dirty="0" err="1" smtClean="0"/>
              <a:t>фосфолипиди</a:t>
            </a:r>
            <a:r>
              <a:rPr lang="en-US" sz="2400" dirty="0" smtClean="0"/>
              <a:t>, </a:t>
            </a:r>
            <a:r>
              <a:rPr lang="bg-BG" sz="2400" dirty="0" smtClean="0"/>
              <a:t> мастни киселини, витамини</a:t>
            </a:r>
          </a:p>
          <a:p>
            <a:r>
              <a:rPr lang="bg-BG" sz="2400" b="1" dirty="0" err="1" smtClean="0">
                <a:latin typeface="Arial" pitchFamily="34" charset="0"/>
                <a:cs typeface="Arial" pitchFamily="34" charset="0"/>
              </a:rPr>
              <a:t>Аро-В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VLDL, IDL, LDL, </a:t>
            </a:r>
            <a:r>
              <a:rPr lang="bg-BG" sz="2400" b="1" dirty="0" err="1" smtClean="0">
                <a:latin typeface="Arial" pitchFamily="34" charset="0"/>
                <a:cs typeface="Arial" pitchFamily="34" charset="0"/>
              </a:rPr>
              <a:t>хиломикрони</a:t>
            </a:r>
            <a:endParaRPr lang="bg-BG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2400" dirty="0" err="1" smtClean="0"/>
              <a:t>Липопротеин</a:t>
            </a:r>
            <a:r>
              <a:rPr lang="bg-BG" sz="2400" dirty="0" smtClean="0"/>
              <a:t> /а/</a:t>
            </a:r>
          </a:p>
          <a:p>
            <a:r>
              <a:rPr lang="bg-BG" sz="2400" b="1" dirty="0" err="1" smtClean="0">
                <a:latin typeface="Arial" pitchFamily="34" charset="0"/>
                <a:cs typeface="Arial" pitchFamily="34" charset="0"/>
              </a:rPr>
              <a:t>Аро-А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HDL</a:t>
            </a:r>
            <a:endParaRPr lang="bg-BG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bg-BG" sz="3200" dirty="0" smtClean="0"/>
              <a:t>Метаболитни пътища на мазнините </a:t>
            </a:r>
            <a:endParaRPr lang="bg-BG" dirty="0"/>
          </a:p>
        </p:txBody>
      </p:sp>
      <p:pic>
        <p:nvPicPr>
          <p:cNvPr id="4" name="Контейнер за съдържание 3" descr="3-The-lipid-metabolism-can-be-divided-into-two-basic-pathways-the-exogenous-pathway-and.p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812" y="1032209"/>
            <a:ext cx="7747905" cy="5825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bg-BG" sz="3600" dirty="0" smtClean="0"/>
              <a:t>                 </a:t>
            </a:r>
            <a:r>
              <a:rPr lang="bg-BG" sz="3600" dirty="0" err="1" smtClean="0"/>
              <a:t>Липопротеини</a:t>
            </a:r>
            <a:endParaRPr lang="bg-BG" sz="3600" dirty="0"/>
          </a:p>
        </p:txBody>
      </p:sp>
      <p:pic>
        <p:nvPicPr>
          <p:cNvPr id="7" name="Контейнер за съдържание 6" descr="Lipoproteins1-1024x6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937" y="1142985"/>
            <a:ext cx="8550513" cy="571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bg-BG" dirty="0" smtClean="0"/>
              <a:t>        </a:t>
            </a:r>
            <a:r>
              <a:rPr lang="bg-BG" dirty="0" err="1" smtClean="0"/>
              <a:t>Л</a:t>
            </a:r>
            <a:r>
              <a:rPr lang="bg-BG" sz="2800" dirty="0" err="1" smtClean="0"/>
              <a:t>ипопротеини</a:t>
            </a:r>
            <a:r>
              <a:rPr lang="bg-BG" sz="2800" dirty="0" smtClean="0"/>
              <a:t>  </a:t>
            </a:r>
            <a:r>
              <a:rPr lang="en-US" sz="2800" dirty="0" smtClean="0"/>
              <a:t>LDL – </a:t>
            </a:r>
            <a:r>
              <a:rPr lang="bg-BG" sz="2800" dirty="0" smtClean="0"/>
              <a:t>тип А  и тип В</a:t>
            </a:r>
            <a:endParaRPr lang="bg-BG" dirty="0"/>
          </a:p>
        </p:txBody>
      </p:sp>
      <p:pic>
        <p:nvPicPr>
          <p:cNvPr id="4" name="Контейнер за съдържание 3" descr="ldl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00108"/>
            <a:ext cx="6643734" cy="2743206"/>
          </a:xfrm>
        </p:spPr>
      </p:pic>
      <p:pic>
        <p:nvPicPr>
          <p:cNvPr id="6" name="Картина 5" descr="ldl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847540"/>
            <a:ext cx="6670192" cy="301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2594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</a:t>
            </a:r>
            <a:r>
              <a:rPr lang="bg-BG" sz="3200" dirty="0" smtClean="0"/>
              <a:t>Основни липидни показатели</a:t>
            </a:r>
            <a:endParaRPr lang="bg-BG" dirty="0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572164"/>
          </a:xfrm>
        </p:spPr>
        <p:txBody>
          <a:bodyPr/>
          <a:lstStyle/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. Общ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холестерол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LDL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-С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+ HDL-C + VLDL – C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2.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HDL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C 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“ добър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холестерол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LDL - C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“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лош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холестерол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LDL – C </a:t>
            </a:r>
          </a:p>
          <a:p>
            <a:pPr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5.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Триглицериди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6.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Брой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LDL-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частици /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Аро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В/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7.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Тип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LDL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– частици  - А или В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8.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Липопротеин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/а/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9.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Важни съотношения:</a:t>
            </a:r>
          </a:p>
          <a:p>
            <a:pPr>
              <a:buFontTx/>
              <a:buChar char="-"/>
            </a:pPr>
            <a:r>
              <a:rPr lang="bg-BG" sz="2400" dirty="0" smtClean="0">
                <a:latin typeface="Calibri" pitchFamily="34" charset="0"/>
                <a:cs typeface="Calibri" pitchFamily="34" charset="0"/>
              </a:rPr>
              <a:t>Общ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холестерол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/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HDL  -  &lt; 3,5:1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Триглицериди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HDL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 - в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mg/dl -  &lt; 2:1</a:t>
            </a:r>
            <a:endParaRPr lang="bg-BG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Структура на </a:t>
            </a:r>
            <a:r>
              <a:rPr lang="bg-BG" sz="2800" dirty="0" err="1" smtClean="0">
                <a:latin typeface="Arial" pitchFamily="34" charset="0"/>
                <a:cs typeface="Arial" pitchFamily="34" charset="0"/>
              </a:rPr>
              <a:t>холестерола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Контейнер за съдържание 6" descr="istockphoto-990554220-1024x10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8750" y="1643050"/>
            <a:ext cx="3775726" cy="3772039"/>
          </a:xfrm>
        </p:spPr>
      </p:pic>
      <p:sp>
        <p:nvSpPr>
          <p:cNvPr id="6" name="Контейнер за съдържание 5"/>
          <p:cNvSpPr>
            <a:spLocks noGrp="1"/>
          </p:cNvSpPr>
          <p:nvPr>
            <p:ph sz="half" idx="2"/>
          </p:nvPr>
        </p:nvSpPr>
        <p:spPr>
          <a:xfrm>
            <a:off x="5276088" y="1214422"/>
            <a:ext cx="3657600" cy="4973018"/>
          </a:xfrm>
        </p:spPr>
        <p:txBody>
          <a:bodyPr>
            <a:normAutofit/>
          </a:bodyPr>
          <a:lstStyle/>
          <a:p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Холестеролът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е липидна молекула /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стерол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/,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есенциален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за всички животински видове на планетата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70% от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холестерола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 се синтезира в човешкото тяло – предимно в черния дроб, но и в други клетки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20-25% от общия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в тялото се съдържа в мозъка – собствена синтеза / не преминава мозъчната бариера/ </a:t>
            </a:r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  </a:t>
            </a:r>
            <a:r>
              <a:rPr lang="bg-BG" sz="2800" dirty="0" smtClean="0">
                <a:latin typeface="Calibri" pitchFamily="34" charset="0"/>
                <a:cs typeface="Calibri" pitchFamily="34" charset="0"/>
              </a:rPr>
              <a:t>Причини за повишен </a:t>
            </a:r>
            <a:r>
              <a:rPr lang="bg-BG" sz="2800" dirty="0" err="1" smtClean="0">
                <a:latin typeface="Calibri" pitchFamily="34" charset="0"/>
                <a:cs typeface="Calibri" pitchFamily="34" charset="0"/>
              </a:rPr>
              <a:t>холестерол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, LDL</a:t>
            </a:r>
            <a:endParaRPr lang="bg-BG" sz="2800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1000100" y="928670"/>
            <a:ext cx="4093108" cy="592933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Хипотиреоидизъм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-  влияние на Т3 върху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LDL-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рецепторите</a:t>
            </a:r>
          </a:p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2. Фамилна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хиперхолестеролемия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– генетично заболяване – 1:500 честота</a:t>
            </a:r>
          </a:p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3. Дефицит на някои микроелементи – йод, селен, цинк, мед – </a:t>
            </a:r>
          </a:p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4. Хронични бактериални инфекции / зъбни, чревни паразити/ </a:t>
            </a:r>
            <a:endParaRPr lang="bg-BG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Контейнер за съдържание 5" descr="hormones-thyroid-gland-t-molecules-triiodothyronine-thyroxine-d-illustration-13580155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928670"/>
            <a:ext cx="3657600" cy="2642616"/>
          </a:xfrm>
        </p:spPr>
      </p:pic>
      <p:pic>
        <p:nvPicPr>
          <p:cNvPr id="7" name="Картина 6" descr="lechenie-granul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857628"/>
            <a:ext cx="3000340" cy="2760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</a:t>
            </a:r>
            <a:r>
              <a:rPr lang="bg-BG" sz="2800" dirty="0" smtClean="0">
                <a:latin typeface="Calibri" pitchFamily="34" charset="0"/>
                <a:cs typeface="Calibri" pitchFamily="34" charset="0"/>
              </a:rPr>
              <a:t>Причини за повишен </a:t>
            </a:r>
            <a:r>
              <a:rPr lang="bg-BG" sz="2800" dirty="0" err="1" smtClean="0">
                <a:latin typeface="Calibri" pitchFamily="34" charset="0"/>
                <a:cs typeface="Calibri" pitchFamily="34" charset="0"/>
              </a:rPr>
              <a:t>холестерол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00100" y="1142984"/>
            <a:ext cx="4093108" cy="5715016"/>
          </a:xfrm>
        </p:spPr>
        <p:txBody>
          <a:bodyPr>
            <a:normAutofit lnSpcReduction="10000"/>
          </a:bodyPr>
          <a:lstStyle/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5. Повишен прием на въглехидрати / захар/- повишават се общия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холестерол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LDL –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typeB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VLDL,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триглицериди</a:t>
            </a:r>
            <a:endParaRPr lang="bg-BG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6. Стрес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повишени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кортизол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, адреналин</a:t>
            </a:r>
          </a:p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7. Хормонални промени през определени периоди – менопауза, бременност,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андропауза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, прием на противозачатъчни медикаменти,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PCOS </a:t>
            </a:r>
            <a:endParaRPr lang="bg-BG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8. В периоди на активна загуба на тегло</a:t>
            </a:r>
            <a:endParaRPr lang="bg-BG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Контейнер за съдържание 4" descr="stress-cholesterol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6771" y="3071810"/>
            <a:ext cx="4167230" cy="3571899"/>
          </a:xfrm>
        </p:spPr>
      </p:pic>
      <p:pic>
        <p:nvPicPr>
          <p:cNvPr id="6" name="Картина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214422"/>
            <a:ext cx="2619375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1071538" y="0"/>
            <a:ext cx="7862150" cy="1571612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bg-BG" sz="2800" dirty="0" smtClean="0">
                <a:latin typeface="Calibri" pitchFamily="34" charset="0"/>
                <a:cs typeface="Calibri" pitchFamily="34" charset="0"/>
              </a:rPr>
              <a:t>ВН- НВХ и </a:t>
            </a:r>
            <a:r>
              <a:rPr lang="bg-BG" sz="2800" dirty="0" err="1" smtClean="0">
                <a:latin typeface="Calibri" pitchFamily="34" charset="0"/>
                <a:cs typeface="Calibri" pitchFamily="34" charset="0"/>
              </a:rPr>
              <a:t>кетогенно</a:t>
            </a:r>
            <a:r>
              <a:rPr lang="bg-BG" sz="2800" dirty="0" smtClean="0">
                <a:latin typeface="Calibri" pitchFamily="34" charset="0"/>
                <a:cs typeface="Calibri" pitchFamily="34" charset="0"/>
              </a:rPr>
              <a:t> хранене</a:t>
            </a:r>
            <a:br>
              <a:rPr lang="bg-BG" sz="2800" dirty="0" smtClean="0"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latin typeface="Calibri" pitchFamily="34" charset="0"/>
                <a:cs typeface="Calibri" pitchFamily="34" charset="0"/>
              </a:rPr>
              <a:t>Hyper-responders and Lean Mass Hyper-responders  </a:t>
            </a:r>
            <a:endParaRPr lang="bg-BG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Контейнер за съдържание 6" descr="ketocon_2018-3_op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662917"/>
            <a:ext cx="8143875" cy="4766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428628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LMHRs</a:t>
            </a:r>
            <a:endParaRPr lang="bg-BG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928662" y="642918"/>
            <a:ext cx="8358214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400" dirty="0" smtClean="0"/>
              <a:t>Обща характеристика</a:t>
            </a:r>
          </a:p>
          <a:p>
            <a:pPr>
              <a:buNone/>
            </a:pPr>
            <a:r>
              <a:rPr lang="bg-BG" sz="2400" dirty="0" smtClean="0"/>
              <a:t>  на  “</a:t>
            </a:r>
            <a:r>
              <a:rPr lang="bg-BG" sz="2400" b="1" dirty="0" smtClean="0"/>
              <a:t>слабите </a:t>
            </a:r>
            <a:r>
              <a:rPr lang="bg-BG" sz="2400" b="1" dirty="0" err="1" smtClean="0"/>
              <a:t>хипер</a:t>
            </a:r>
            <a:r>
              <a:rPr lang="bg-BG" sz="2400" b="1" dirty="0" smtClean="0"/>
              <a:t>-</a:t>
            </a:r>
          </a:p>
          <a:p>
            <a:pPr>
              <a:buNone/>
            </a:pPr>
            <a:r>
              <a:rPr lang="bg-BG" sz="2400" b="1" dirty="0" smtClean="0"/>
              <a:t>            реактори”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1.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Липиден профил:</a:t>
            </a:r>
            <a:endParaRPr lang="bg-BG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LDL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&gt;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5.17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mmol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/L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HDL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&gt;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2.07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mmol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/L</a:t>
            </a:r>
          </a:p>
          <a:p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Триглицериди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  &lt;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0.79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mmol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/L</a:t>
            </a:r>
            <a:endParaRPr lang="bg-BG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. Обикновено слаби, с ниски телесни мазнини </a:t>
            </a:r>
            <a:r>
              <a:rPr lang="en-US" sz="2400" dirty="0" smtClean="0"/>
              <a:t>(≤20% </a:t>
            </a:r>
            <a:r>
              <a:rPr lang="bg-BG" sz="2400" dirty="0" smtClean="0"/>
              <a:t>мъже</a:t>
            </a:r>
            <a:r>
              <a:rPr lang="en-US" sz="2400" dirty="0" smtClean="0"/>
              <a:t>, ≤23% </a:t>
            </a:r>
            <a:r>
              <a:rPr lang="bg-BG" sz="2400" dirty="0" smtClean="0"/>
              <a:t>жени</a:t>
            </a:r>
            <a:r>
              <a:rPr lang="en-US" sz="2400" dirty="0" smtClean="0"/>
              <a:t>)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3.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Обикновено физически активни или атлети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Много ниско-въглехидратно хранене / &lt;25 гр./ден/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5.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Често ниски нива на ВНВ / кетони / - </a:t>
            </a:r>
            <a:r>
              <a:rPr lang="en-US" sz="2400" dirty="0" smtClean="0"/>
              <a:t>(</a:t>
            </a:r>
            <a:r>
              <a:rPr lang="bg-BG" sz="2400" dirty="0" smtClean="0"/>
              <a:t>често</a:t>
            </a:r>
            <a:r>
              <a:rPr lang="en-US" sz="2400" dirty="0" smtClean="0"/>
              <a:t> 0.3-1.0 </a:t>
            </a:r>
            <a:r>
              <a:rPr lang="en-US" sz="2400" dirty="0" err="1" smtClean="0"/>
              <a:t>mmol</a:t>
            </a:r>
            <a:r>
              <a:rPr lang="en-US" sz="2400" dirty="0" smtClean="0"/>
              <a:t>/L)</a:t>
            </a:r>
            <a:endParaRPr lang="bg-BG" sz="2400" dirty="0" smtClean="0"/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6.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Често по-висока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кр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.захар на гладно</a:t>
            </a:r>
          </a:p>
          <a:p>
            <a:pPr>
              <a:buNone/>
            </a:pPr>
            <a:r>
              <a:rPr lang="bg-BG" sz="2400" b="1" dirty="0" smtClean="0">
                <a:latin typeface="Calibri" pitchFamily="34" charset="0"/>
                <a:cs typeface="Calibri" pitchFamily="34" charset="0"/>
              </a:rPr>
              <a:t>7. 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Трудно издържат продължителен период на гладуване</a:t>
            </a:r>
            <a:endParaRPr lang="bg-BG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Контейнер за съдържание 4" descr="lean-mass-hyper-responder-infographic-1-1024x51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25988" y="0"/>
            <a:ext cx="5018011" cy="285749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latin typeface="Calibri" pitchFamily="34" charset="0"/>
                <a:cs typeface="Calibri" pitchFamily="34" charset="0"/>
              </a:rPr>
              <a:t>Вредни ли са тези промени, или са израз на </a:t>
            </a:r>
            <a:br>
              <a:rPr lang="bg-BG" sz="2800" dirty="0" smtClean="0">
                <a:latin typeface="Calibri" pitchFamily="34" charset="0"/>
                <a:cs typeface="Calibri" pitchFamily="34" charset="0"/>
              </a:rPr>
            </a:br>
            <a:r>
              <a:rPr lang="bg-BG" sz="2800" dirty="0" smtClean="0">
                <a:latin typeface="Calibri" pitchFamily="34" charset="0"/>
                <a:cs typeface="Calibri" pitchFamily="34" charset="0"/>
              </a:rPr>
              <a:t>                         адаптация?</a:t>
            </a:r>
            <a:endParaRPr lang="bg-BG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00100" y="1500174"/>
            <a:ext cx="3500462" cy="5357826"/>
          </a:xfrm>
        </p:spPr>
        <p:txBody>
          <a:bodyPr>
            <a:normAutofit fontScale="92500"/>
          </a:bodyPr>
          <a:lstStyle/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Кратък отговор – засега все още не знаем</a:t>
            </a:r>
          </a:p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Необходими са  добре формулирани проучвания</a:t>
            </a:r>
          </a:p>
          <a:p>
            <a:r>
              <a:rPr lang="bg-BG" sz="2400" dirty="0" smtClean="0">
                <a:latin typeface="Calibri" pitchFamily="34" charset="0"/>
                <a:cs typeface="Calibri" pitchFamily="34" charset="0"/>
              </a:rPr>
              <a:t>До момента анекдотичните данни не дават основание за тревога – освен промените в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холестерола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, всички други метаболитни показатели всъщност драматично се подобряват.</a:t>
            </a:r>
            <a:endParaRPr lang="bg-BG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4290250" cy="535782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g-BG" sz="2400" dirty="0" smtClean="0"/>
              <a:t>Препоръчителни са:</a:t>
            </a:r>
          </a:p>
          <a:p>
            <a:pPr>
              <a:buFontTx/>
              <a:buChar char="-"/>
            </a:pPr>
            <a:r>
              <a:rPr lang="bg-BG" sz="2400" dirty="0" smtClean="0"/>
              <a:t>Избягване на крайни въглехидратни ограничения</a:t>
            </a:r>
          </a:p>
          <a:p>
            <a:pPr>
              <a:buFontTx/>
              <a:buChar char="-"/>
            </a:pPr>
            <a:r>
              <a:rPr lang="bg-BG" sz="2400" dirty="0" smtClean="0"/>
              <a:t>Известно намаление на общо приеманите мазнини</a:t>
            </a:r>
          </a:p>
          <a:p>
            <a:pPr>
              <a:buFontTx/>
              <a:buChar char="-"/>
            </a:pPr>
            <a:r>
              <a:rPr lang="bg-BG" sz="2400" dirty="0" smtClean="0"/>
              <a:t>Употреба на повече </a:t>
            </a:r>
            <a:r>
              <a:rPr lang="bg-BG" sz="2400" dirty="0" err="1" smtClean="0"/>
              <a:t>мононенаситени</a:t>
            </a:r>
            <a:r>
              <a:rPr lang="bg-BG" sz="2400" dirty="0" smtClean="0"/>
              <a:t> и </a:t>
            </a:r>
            <a:r>
              <a:rPr lang="bg-BG" sz="2400" dirty="0" smtClean="0"/>
              <a:t>омега-3 </a:t>
            </a:r>
            <a:r>
              <a:rPr lang="bg-BG" sz="2400" dirty="0" smtClean="0"/>
              <a:t>и по-малко наситени мазнини</a:t>
            </a:r>
          </a:p>
          <a:p>
            <a:pPr>
              <a:buFontTx/>
              <a:buChar char="-"/>
            </a:pPr>
            <a:r>
              <a:rPr lang="bg-BG" sz="2400" dirty="0" smtClean="0"/>
              <a:t>Увеличен прием на </a:t>
            </a:r>
            <a:r>
              <a:rPr lang="bg-BG" sz="2400" dirty="0" err="1" smtClean="0"/>
              <a:t>нискогликемични</a:t>
            </a:r>
            <a:r>
              <a:rPr lang="bg-BG" sz="2400" dirty="0" smtClean="0"/>
              <a:t> зеленчуци</a:t>
            </a:r>
          </a:p>
          <a:p>
            <a:pPr>
              <a:buFontTx/>
              <a:buChar char="-"/>
            </a:pPr>
            <a:r>
              <a:rPr lang="bg-BG" sz="2400" dirty="0" smtClean="0"/>
              <a:t>Добавки – омега-3,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CoQ10,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ниацин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Mg,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куркумин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пектин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bg-BG" sz="2400" dirty="0" err="1" smtClean="0">
                <a:latin typeface="Calibri" pitchFamily="34" charset="0"/>
                <a:cs typeface="Calibri" pitchFamily="34" charset="0"/>
              </a:rPr>
              <a:t>ресвератол</a:t>
            </a:r>
            <a:r>
              <a:rPr lang="bg-BG" sz="2400" dirty="0" smtClean="0">
                <a:latin typeface="Calibri" pitchFamily="34" charset="0"/>
                <a:cs typeface="Calibri" pitchFamily="34" charset="0"/>
              </a:rPr>
              <a:t>, вит.С и др.</a:t>
            </a:r>
            <a:endParaRPr lang="bg-BG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3714776" cy="796908"/>
          </a:xfrm>
        </p:spPr>
        <p:txBody>
          <a:bodyPr/>
          <a:lstStyle/>
          <a:p>
            <a:r>
              <a:rPr lang="bg-BG" sz="4400" dirty="0" smtClean="0">
                <a:latin typeface="Calibri" pitchFamily="34" charset="0"/>
                <a:cs typeface="Calibri" pitchFamily="34" charset="0"/>
              </a:rPr>
              <a:t>HFLC v LFHC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 ?</a:t>
            </a:r>
            <a:endParaRPr lang="bg-B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85852" y="2714620"/>
            <a:ext cx="7498080" cy="4143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   </a:t>
            </a:r>
            <a:r>
              <a:rPr lang="bg-BG" sz="2800" dirty="0" err="1" smtClean="0"/>
              <a:t>But</a:t>
            </a:r>
            <a:r>
              <a:rPr lang="bg-BG" sz="2800" dirty="0" smtClean="0"/>
              <a:t> </a:t>
            </a:r>
            <a:r>
              <a:rPr lang="bg-BG" sz="2800" dirty="0" err="1" smtClean="0"/>
              <a:t>despite</a:t>
            </a:r>
            <a:r>
              <a:rPr lang="bg-BG" sz="2800" dirty="0" smtClean="0"/>
              <a:t> </a:t>
            </a:r>
            <a:r>
              <a:rPr lang="bg-BG" sz="2800" dirty="0" err="1" smtClean="0"/>
              <a:t>the</a:t>
            </a:r>
            <a:r>
              <a:rPr lang="bg-BG" sz="2800" dirty="0" smtClean="0"/>
              <a:t> </a:t>
            </a:r>
            <a:r>
              <a:rPr lang="bg-BG" sz="2800" dirty="0" err="1" smtClean="0"/>
              <a:t>inescapable</a:t>
            </a:r>
            <a:r>
              <a:rPr lang="bg-BG" sz="2800" dirty="0" smtClean="0"/>
              <a:t>, </a:t>
            </a:r>
            <a:r>
              <a:rPr lang="bg-BG" sz="2800" dirty="0" err="1" smtClean="0"/>
              <a:t>metabolic</a:t>
            </a:r>
            <a:r>
              <a:rPr lang="bg-BG" sz="2800" dirty="0" smtClean="0"/>
              <a:t> </a:t>
            </a:r>
            <a:r>
              <a:rPr lang="bg-BG" sz="2800" dirty="0" err="1" smtClean="0"/>
              <a:t>logic</a:t>
            </a:r>
            <a:r>
              <a:rPr lang="bg-BG" sz="2800" dirty="0" smtClean="0"/>
              <a:t>, </a:t>
            </a:r>
            <a:r>
              <a:rPr lang="bg-BG" sz="2800" dirty="0" err="1" smtClean="0"/>
              <a:t>the</a:t>
            </a:r>
            <a:r>
              <a:rPr lang="bg-BG" sz="2800" dirty="0" smtClean="0"/>
              <a:t> HFLC v LFHC </a:t>
            </a:r>
            <a:r>
              <a:rPr lang="bg-BG" sz="2800" dirty="0" err="1" smtClean="0"/>
              <a:t>war</a:t>
            </a:r>
            <a:r>
              <a:rPr lang="bg-BG" sz="2800" dirty="0" smtClean="0"/>
              <a:t> </a:t>
            </a:r>
            <a:r>
              <a:rPr lang="bg-BG" sz="2800" dirty="0" err="1" smtClean="0"/>
              <a:t>continues</a:t>
            </a:r>
            <a:r>
              <a:rPr lang="bg-BG" sz="2800" dirty="0" smtClean="0"/>
              <a:t> to </a:t>
            </a:r>
            <a:r>
              <a:rPr lang="bg-BG" sz="2800" dirty="0" err="1" smtClean="0"/>
              <a:t>rage</a:t>
            </a:r>
            <a:r>
              <a:rPr lang="bg-BG" sz="2800" dirty="0" smtClean="0"/>
              <a:t>. </a:t>
            </a:r>
            <a:r>
              <a:rPr lang="bg-BG" sz="2800" dirty="0" err="1" smtClean="0"/>
              <a:t>On</a:t>
            </a:r>
            <a:r>
              <a:rPr lang="bg-BG" sz="2800" dirty="0" smtClean="0"/>
              <a:t> </a:t>
            </a:r>
            <a:r>
              <a:rPr lang="bg-BG" sz="2800" dirty="0" err="1" smtClean="0"/>
              <a:t>the</a:t>
            </a:r>
            <a:r>
              <a:rPr lang="bg-BG" sz="2800" dirty="0" smtClean="0"/>
              <a:t> </a:t>
            </a:r>
            <a:r>
              <a:rPr lang="bg-BG" sz="2800" dirty="0" err="1" smtClean="0"/>
              <a:t>low-fat</a:t>
            </a:r>
            <a:r>
              <a:rPr lang="bg-BG" sz="2800" dirty="0" smtClean="0"/>
              <a:t> </a:t>
            </a:r>
            <a:r>
              <a:rPr lang="bg-BG" sz="2800" dirty="0" err="1" smtClean="0"/>
              <a:t>side</a:t>
            </a:r>
            <a:r>
              <a:rPr lang="bg-BG" sz="2800" dirty="0" smtClean="0"/>
              <a:t> </a:t>
            </a:r>
            <a:r>
              <a:rPr lang="bg-BG" sz="2800" dirty="0" err="1" smtClean="0"/>
              <a:t>are</a:t>
            </a:r>
            <a:r>
              <a:rPr lang="bg-BG" sz="2800" dirty="0" smtClean="0"/>
              <a:t> </a:t>
            </a:r>
            <a:r>
              <a:rPr lang="bg-BG" sz="2800" dirty="0" err="1" smtClean="0"/>
              <a:t>the</a:t>
            </a:r>
            <a:r>
              <a:rPr lang="bg-BG" sz="2800" dirty="0" smtClean="0"/>
              <a:t> </a:t>
            </a:r>
            <a:r>
              <a:rPr lang="bg-BG" sz="2800" dirty="0" err="1" smtClean="0"/>
              <a:t>key</a:t>
            </a:r>
            <a:r>
              <a:rPr lang="bg-BG" sz="2800" dirty="0" smtClean="0"/>
              <a:t> </a:t>
            </a:r>
            <a:r>
              <a:rPr lang="bg-BG" sz="2800" dirty="0" err="1" smtClean="0"/>
              <a:t>opinion</a:t>
            </a:r>
            <a:r>
              <a:rPr lang="bg-BG" sz="2800" dirty="0" smtClean="0"/>
              <a:t> </a:t>
            </a:r>
            <a:r>
              <a:rPr lang="bg-BG" sz="2800" dirty="0" err="1" smtClean="0"/>
              <a:t>leaders</a:t>
            </a:r>
            <a:r>
              <a:rPr lang="bg-BG" sz="2800" dirty="0" smtClean="0"/>
              <a:t>, </a:t>
            </a:r>
            <a:r>
              <a:rPr lang="bg-BG" sz="2800" dirty="0" err="1" smtClean="0"/>
              <a:t>the</a:t>
            </a:r>
            <a:r>
              <a:rPr lang="bg-BG" sz="2800" dirty="0" smtClean="0"/>
              <a:t> </a:t>
            </a:r>
            <a:r>
              <a:rPr lang="bg-BG" sz="2800" dirty="0" err="1" smtClean="0"/>
              <a:t>diabetes</a:t>
            </a:r>
            <a:r>
              <a:rPr lang="bg-BG" sz="2800" dirty="0" smtClean="0"/>
              <a:t> </a:t>
            </a:r>
            <a:r>
              <a:rPr lang="bg-BG" sz="2800" dirty="0" err="1" smtClean="0"/>
              <a:t>societies</a:t>
            </a:r>
            <a:r>
              <a:rPr lang="bg-BG" sz="2800" dirty="0" smtClean="0"/>
              <a:t>, </a:t>
            </a:r>
            <a:r>
              <a:rPr lang="bg-BG" sz="2800" dirty="0" err="1" smtClean="0"/>
              <a:t>the</a:t>
            </a:r>
            <a:r>
              <a:rPr lang="bg-BG" sz="2800" dirty="0" smtClean="0"/>
              <a:t> </a:t>
            </a:r>
            <a:r>
              <a:rPr lang="bg-BG" sz="2800" dirty="0" err="1" smtClean="0"/>
              <a:t>food</a:t>
            </a:r>
            <a:r>
              <a:rPr lang="bg-BG" sz="2800" dirty="0" smtClean="0"/>
              <a:t> </a:t>
            </a:r>
            <a:r>
              <a:rPr lang="bg-BG" sz="2800" dirty="0" err="1" smtClean="0"/>
              <a:t>and</a:t>
            </a:r>
            <a:r>
              <a:rPr lang="bg-BG" sz="2800" dirty="0" smtClean="0"/>
              <a:t> </a:t>
            </a:r>
            <a:r>
              <a:rPr lang="bg-BG" sz="2800" dirty="0" err="1" smtClean="0"/>
              <a:t>pharmaceutical</a:t>
            </a:r>
            <a:r>
              <a:rPr lang="bg-BG" sz="2800" dirty="0" smtClean="0"/>
              <a:t> </a:t>
            </a:r>
            <a:r>
              <a:rPr lang="bg-BG" sz="2800" dirty="0" err="1" smtClean="0"/>
              <a:t>industries</a:t>
            </a:r>
            <a:r>
              <a:rPr lang="bg-BG" sz="2800" dirty="0" smtClean="0"/>
              <a:t>, </a:t>
            </a:r>
            <a:r>
              <a:rPr lang="bg-BG" sz="2800" dirty="0" err="1" smtClean="0"/>
              <a:t>the</a:t>
            </a:r>
            <a:r>
              <a:rPr lang="bg-BG" sz="2800" dirty="0" smtClean="0"/>
              <a:t> </a:t>
            </a:r>
            <a:r>
              <a:rPr lang="bg-BG" sz="2800" dirty="0" err="1" smtClean="0"/>
              <a:t>guideline</a:t>
            </a:r>
            <a:r>
              <a:rPr lang="bg-BG" sz="2800" dirty="0" smtClean="0"/>
              <a:t> </a:t>
            </a:r>
            <a:r>
              <a:rPr lang="bg-BG" sz="2800" dirty="0" err="1" smtClean="0"/>
              <a:t>writers</a:t>
            </a:r>
            <a:r>
              <a:rPr lang="bg-BG" sz="2800" dirty="0" smtClean="0"/>
              <a:t> </a:t>
            </a:r>
            <a:r>
              <a:rPr lang="bg-BG" sz="2800" dirty="0" err="1" smtClean="0"/>
              <a:t>and</a:t>
            </a:r>
            <a:r>
              <a:rPr lang="bg-BG" sz="2800" dirty="0" smtClean="0"/>
              <a:t> </a:t>
            </a:r>
            <a:r>
              <a:rPr lang="bg-BG" sz="2800" dirty="0" err="1" smtClean="0"/>
              <a:t>the</a:t>
            </a:r>
            <a:r>
              <a:rPr lang="bg-BG" sz="2800" dirty="0" smtClean="0"/>
              <a:t> </a:t>
            </a:r>
            <a:r>
              <a:rPr lang="bg-BG" sz="2800" dirty="0" err="1" smtClean="0"/>
              <a:t>vegans</a:t>
            </a:r>
            <a:r>
              <a:rPr lang="bg-BG" sz="2800" dirty="0" smtClean="0"/>
              <a:t>. </a:t>
            </a:r>
            <a:r>
              <a:rPr lang="bg-BG" sz="2800" dirty="0" err="1" smtClean="0"/>
              <a:t>On</a:t>
            </a:r>
            <a:r>
              <a:rPr lang="bg-BG" sz="2800" dirty="0" smtClean="0"/>
              <a:t> </a:t>
            </a:r>
            <a:r>
              <a:rPr lang="bg-BG" sz="2800" dirty="0" err="1" smtClean="0"/>
              <a:t>the</a:t>
            </a:r>
            <a:r>
              <a:rPr lang="bg-BG" sz="2800" dirty="0" smtClean="0"/>
              <a:t> </a:t>
            </a:r>
            <a:r>
              <a:rPr lang="bg-BG" sz="2800" dirty="0" err="1" smtClean="0"/>
              <a:t>other</a:t>
            </a:r>
            <a:r>
              <a:rPr lang="bg-BG" sz="2800" dirty="0" smtClean="0"/>
              <a:t> </a:t>
            </a:r>
            <a:r>
              <a:rPr lang="bg-BG" sz="2800" dirty="0" err="1" smtClean="0"/>
              <a:t>side</a:t>
            </a:r>
            <a:r>
              <a:rPr lang="bg-BG" sz="2800" dirty="0" smtClean="0"/>
              <a:t> </a:t>
            </a:r>
            <a:r>
              <a:rPr lang="bg-BG" sz="2800" dirty="0" err="1" smtClean="0"/>
              <a:t>sit</a:t>
            </a:r>
            <a:r>
              <a:rPr lang="bg-BG" sz="2800" dirty="0" smtClean="0"/>
              <a:t> … </a:t>
            </a:r>
            <a:r>
              <a:rPr lang="bg-BG" sz="2800" dirty="0" err="1" smtClean="0"/>
              <a:t>everyone</a:t>
            </a:r>
            <a:r>
              <a:rPr lang="bg-BG" sz="2800" dirty="0" smtClean="0"/>
              <a:t> </a:t>
            </a:r>
            <a:r>
              <a:rPr lang="bg-BG" sz="2800" dirty="0" err="1" smtClean="0"/>
              <a:t>who</a:t>
            </a:r>
            <a:r>
              <a:rPr lang="bg-BG" sz="2800" dirty="0" smtClean="0"/>
              <a:t> </a:t>
            </a:r>
            <a:r>
              <a:rPr lang="bg-BG" sz="2800" dirty="0" err="1" smtClean="0"/>
              <a:t>is</a:t>
            </a:r>
            <a:r>
              <a:rPr lang="bg-BG" sz="2800" dirty="0" smtClean="0"/>
              <a:t> </a:t>
            </a:r>
            <a:r>
              <a:rPr lang="bg-BG" sz="2800" dirty="0" err="1" smtClean="0"/>
              <a:t>capable</a:t>
            </a:r>
            <a:r>
              <a:rPr lang="bg-BG" sz="2800" dirty="0" smtClean="0"/>
              <a:t> of </a:t>
            </a:r>
            <a:r>
              <a:rPr lang="bg-BG" sz="2800" dirty="0" err="1" smtClean="0"/>
              <a:t>understanding</a:t>
            </a:r>
            <a:r>
              <a:rPr lang="bg-BG" sz="2800" dirty="0" smtClean="0"/>
              <a:t> </a:t>
            </a:r>
            <a:r>
              <a:rPr lang="bg-BG" sz="2800" dirty="0" err="1" smtClean="0"/>
              <a:t>science</a:t>
            </a:r>
            <a:r>
              <a:rPr lang="bg-BG" sz="2800" dirty="0" smtClean="0"/>
              <a:t>.</a:t>
            </a:r>
          </a:p>
          <a:p>
            <a:pPr>
              <a:buNone/>
            </a:pPr>
            <a:r>
              <a:rPr lang="bg-BG" sz="2800" dirty="0" smtClean="0"/>
              <a:t>                                     </a:t>
            </a:r>
            <a:r>
              <a:rPr lang="en-US" sz="2800" dirty="0" smtClean="0"/>
              <a:t> Dr.</a:t>
            </a:r>
            <a:r>
              <a:rPr lang="bg-BG" sz="2800" dirty="0" smtClean="0"/>
              <a:t> </a:t>
            </a:r>
            <a:r>
              <a:rPr lang="en-US" sz="2800" dirty="0" smtClean="0"/>
              <a:t>Malcolm. Kendrick</a:t>
            </a:r>
            <a:endParaRPr lang="bg-BG" sz="2800" dirty="0" smtClean="0"/>
          </a:p>
          <a:p>
            <a:endParaRPr lang="bg-BG" sz="2400" dirty="0"/>
          </a:p>
        </p:txBody>
      </p:sp>
      <p:pic>
        <p:nvPicPr>
          <p:cNvPr id="5" name="Картина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0"/>
            <a:ext cx="4857752" cy="273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Млечни храни – за и против</a:t>
            </a:r>
            <a:endParaRPr lang="bg-BG" dirty="0"/>
          </a:p>
        </p:txBody>
      </p:sp>
      <p:pic>
        <p:nvPicPr>
          <p:cNvPr id="7" name="Контейнер за съдържание 6" descr="molkerei-produkt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571612"/>
            <a:ext cx="4053373" cy="3857652"/>
          </a:xfrm>
        </p:spPr>
      </p:pic>
      <p:sp>
        <p:nvSpPr>
          <p:cNvPr id="8" name="Контейнер за съдържание 7"/>
          <p:cNvSpPr>
            <a:spLocks noGrp="1"/>
          </p:cNvSpPr>
          <p:nvPr>
            <p:ph sz="half" idx="2"/>
          </p:nvPr>
        </p:nvSpPr>
        <p:spPr>
          <a:xfrm>
            <a:off x="5000628" y="1285860"/>
            <a:ext cx="3933060" cy="5572140"/>
          </a:xfrm>
        </p:spPr>
        <p:txBody>
          <a:bodyPr>
            <a:normAutofit lnSpcReduction="10000"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Противоречиви мнения за това дали да се консумират млечни продукти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Някои / вегани/ напълно отричат употребата им, заради предполагаеми  вредни ефекти върху здравето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Доста дискутирана тема и сред привържениците на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Палео-диетата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Loren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Cordain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против всякаква консумация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Chris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Masterjohn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Weston A. Price Foundation</a:t>
            </a: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– считат, че млечните имат полезни за здравето ефекти.</a:t>
            </a: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8072462" cy="725788"/>
          </a:xfrm>
        </p:spPr>
        <p:txBody>
          <a:bodyPr>
            <a:normAutofit fontScale="90000"/>
          </a:bodyPr>
          <a:lstStyle/>
          <a:p>
            <a:r>
              <a:rPr lang="bg-BG" sz="3100" dirty="0" smtClean="0">
                <a:latin typeface="Arial" pitchFamily="34" charset="0"/>
                <a:cs typeface="Arial" pitchFamily="34" charset="0"/>
              </a:rPr>
              <a:t>        Доводи, които се изтъкват з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bg-BG" sz="3100" dirty="0" smtClean="0">
                <a:latin typeface="Arial" pitchFamily="34" charset="0"/>
                <a:cs typeface="Arial" pitchFamily="34" charset="0"/>
              </a:rPr>
              <a:t> и против</a:t>
            </a:r>
            <a:br>
              <a:rPr lang="bg-BG" sz="3100" dirty="0" smtClean="0">
                <a:latin typeface="Arial" pitchFamily="34" charset="0"/>
                <a:cs typeface="Arial" pitchFamily="34" charset="0"/>
              </a:rPr>
            </a:br>
            <a:r>
              <a:rPr lang="bg-BG" sz="3100" dirty="0" smtClean="0">
                <a:latin typeface="Arial" pitchFamily="34" charset="0"/>
                <a:cs typeface="Arial" pitchFamily="34" charset="0"/>
              </a:rPr>
              <a:t>          консумацията на млечни храни</a:t>
            </a:r>
            <a:endParaRPr lang="bg-BG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928662" y="1000108"/>
            <a:ext cx="4286280" cy="585789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. Млякото е храна за животни-кърмачета и възрастните индивиди нямат нужда от него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. Възможно е да допринасят за развитие на 2 тип диабет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3.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Могат да предизвикат рак </a:t>
            </a:r>
          </a:p>
          <a:p>
            <a:pPr>
              <a:buNone/>
            </a:pPr>
            <a:r>
              <a:rPr lang="bg-BG" sz="20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Colin Campbell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/ -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казеин</a:t>
            </a: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. Причиняват алергии и автоимунни заболявания</a:t>
            </a:r>
          </a:p>
          <a:p>
            <a:pPr>
              <a:buNone/>
            </a:pPr>
            <a:r>
              <a:rPr lang="bg-BG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. Много хора имат непоносимост към млечни храни и лактоза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6. 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Съдържат много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и наситени мазнини – ССЗ</a:t>
            </a:r>
          </a:p>
          <a:p>
            <a:pPr>
              <a:buNone/>
            </a:pPr>
            <a:r>
              <a:rPr lang="bg-BG" sz="2000" dirty="0" smtClean="0">
                <a:latin typeface="Arial" pitchFamily="34" charset="0"/>
                <a:cs typeface="Arial" pitchFamily="34" charset="0"/>
              </a:rPr>
              <a:t>    7. Те са неолитни храни и не са част от еволюционното ни минало</a:t>
            </a:r>
          </a:p>
          <a:p>
            <a:pPr>
              <a:buNone/>
            </a:pPr>
            <a:r>
              <a:rPr lang="bg-BG" sz="2000" dirty="0" smtClean="0">
                <a:latin typeface="Arial" pitchFamily="34" charset="0"/>
                <a:cs typeface="Arial" pitchFamily="34" charset="0"/>
              </a:rPr>
              <a:t>    8. Калцият в тях не се усвоява добре</a:t>
            </a:r>
          </a:p>
          <a:p>
            <a:pPr>
              <a:buNone/>
            </a:pPr>
            <a:r>
              <a:rPr lang="bg-BG" sz="2000" dirty="0" smtClean="0">
                <a:latin typeface="Arial" pitchFamily="34" charset="0"/>
                <a:cs typeface="Arial" pitchFamily="34" charset="0"/>
              </a:rPr>
              <a:t>    9. Стимулират растежните фактори – инсулин,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mTOR</a:t>
            </a: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half" idx="2"/>
          </p:nvPr>
        </p:nvSpPr>
        <p:spPr>
          <a:xfrm>
            <a:off x="5276088" y="1071546"/>
            <a:ext cx="3867912" cy="5786454"/>
          </a:xfrm>
        </p:spPr>
        <p:txBody>
          <a:bodyPr>
            <a:normAutofit fontScale="92500" lnSpcReduction="20000"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1. Млечните храни присъстват доста отдавна в храната на хората и много индивиди ги понасят добре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2. Те са добър източник на лесно усвоим калций и мастно разтворими витамини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3. Изолирани групи от хора като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масаи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приемат големи количества мляко, без здравословни вреди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4. Проучванията на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Weston-Price – 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сред разнообразни неиндустриализирани общности 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5. Ферментирали млечни продукти – източник на здравословни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пробиотици</a:t>
            </a: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498080" cy="571504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Arial" pitchFamily="34" charset="0"/>
                <a:cs typeface="Arial" pitchFamily="34" charset="0"/>
              </a:rPr>
              <a:t> Да се консумират или не млечни храни?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Отговорът вероятно не е </a:t>
            </a:r>
          </a:p>
          <a:p>
            <a:pPr>
              <a:buNone/>
            </a:pPr>
            <a:r>
              <a:rPr lang="bg-BG" sz="2400" dirty="0" smtClean="0"/>
              <a:t>еднозначен за всички и зависи</a:t>
            </a:r>
          </a:p>
          <a:p>
            <a:pPr>
              <a:buNone/>
            </a:pPr>
            <a:r>
              <a:rPr lang="bg-BG" sz="2400" dirty="0" smtClean="0"/>
              <a:t>от редица фактори:</a:t>
            </a:r>
          </a:p>
          <a:p>
            <a:pPr>
              <a:buNone/>
            </a:pPr>
            <a:r>
              <a:rPr lang="bg-BG" sz="2400" dirty="0" smtClean="0"/>
              <a:t>- Индивидуална </a:t>
            </a:r>
            <a:r>
              <a:rPr lang="bg-BG" sz="2400" dirty="0" err="1" smtClean="0"/>
              <a:t>поносимост</a:t>
            </a:r>
            <a:endParaRPr lang="bg-BG" sz="2400" dirty="0" smtClean="0"/>
          </a:p>
          <a:p>
            <a:pPr>
              <a:buNone/>
            </a:pPr>
            <a:r>
              <a:rPr lang="bg-BG" sz="2400" dirty="0" smtClean="0"/>
              <a:t>към </a:t>
            </a:r>
            <a:r>
              <a:rPr lang="bg-BG" sz="2400" dirty="0" smtClean="0"/>
              <a:t>лактоза, млечни протеини</a:t>
            </a:r>
            <a:endParaRPr lang="bg-BG" sz="2400" dirty="0" smtClean="0"/>
          </a:p>
          <a:p>
            <a:pPr>
              <a:buNone/>
            </a:pPr>
            <a:r>
              <a:rPr lang="bg-BG" sz="2400" dirty="0" smtClean="0"/>
              <a:t>-  </a:t>
            </a:r>
            <a:r>
              <a:rPr lang="bg-BG" sz="2400" dirty="0" smtClean="0"/>
              <a:t>Състояние на стомашно-чревния тракт – чревна бариера, бактериален </a:t>
            </a:r>
            <a:r>
              <a:rPr lang="bg-BG" sz="2400" dirty="0" err="1" smtClean="0"/>
              <a:t>свръхрастеж</a:t>
            </a:r>
            <a:r>
              <a:rPr lang="bg-BG" sz="2400" dirty="0" smtClean="0"/>
              <a:t> в тънкото черво, хронични възпалителни заболявания , синдром на </a:t>
            </a:r>
            <a:r>
              <a:rPr lang="bg-BG" sz="2400" dirty="0" err="1" smtClean="0"/>
              <a:t>раздразеното</a:t>
            </a:r>
            <a:r>
              <a:rPr lang="bg-BG" sz="2400" dirty="0" smtClean="0"/>
              <a:t> черво и др. </a:t>
            </a:r>
          </a:p>
          <a:p>
            <a:pPr>
              <a:buNone/>
            </a:pPr>
            <a:r>
              <a:rPr lang="bg-BG" sz="2400" dirty="0" smtClean="0"/>
              <a:t>-  Алергични, автоимунни заболявания</a:t>
            </a:r>
          </a:p>
          <a:p>
            <a:pPr>
              <a:buNone/>
            </a:pPr>
            <a:r>
              <a:rPr lang="bg-BG" sz="2400" dirty="0" smtClean="0"/>
              <a:t>-  Вид на млякото </a:t>
            </a:r>
            <a:r>
              <a:rPr lang="en-US" sz="2400" dirty="0" smtClean="0"/>
              <a:t>/ </a:t>
            </a:r>
            <a:r>
              <a:rPr lang="bg-BG" sz="2400" dirty="0" err="1" smtClean="0"/>
              <a:t>казеин</a:t>
            </a:r>
            <a:r>
              <a:rPr lang="bg-BG" sz="2400" dirty="0" smtClean="0"/>
              <a:t> А1, А2/, отглеждане на животните, начин на обработка, пастьоризация, обезмасляване</a:t>
            </a:r>
            <a:endParaRPr lang="bg-BG" sz="2400" dirty="0"/>
          </a:p>
        </p:txBody>
      </p:sp>
      <p:pic>
        <p:nvPicPr>
          <p:cNvPr id="5" name="Контейнер за съдържание 4" descr="fc61e947c13c35a003d490666295b26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928670"/>
            <a:ext cx="3657600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bg-BG" dirty="0"/>
          </a:p>
        </p:txBody>
      </p:sp>
      <p:pic>
        <p:nvPicPr>
          <p:cNvPr id="11" name="Контейнер за съдържание 10" descr="tumblr_lux0c6cqxl1r46zwbo1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428737"/>
            <a:ext cx="7073073" cy="5050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       Функции на </a:t>
            </a:r>
            <a:r>
              <a:rPr lang="bg-BG" dirty="0" err="1" smtClean="0"/>
              <a:t>холестерола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928926" y="2714620"/>
            <a:ext cx="257176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3200" dirty="0" err="1" smtClean="0"/>
              <a:t>Холестерол</a:t>
            </a:r>
            <a:endParaRPr lang="bg-BG" sz="32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1142976" y="1071546"/>
            <a:ext cx="2500330" cy="11287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Клетъчни мембрани и рецептори</a:t>
            </a:r>
            <a:endParaRPr lang="bg-BG" sz="2400" dirty="0"/>
          </a:p>
        </p:txBody>
      </p:sp>
      <p:sp>
        <p:nvSpPr>
          <p:cNvPr id="6" name="Правоъгълник 5"/>
          <p:cNvSpPr/>
          <p:nvPr/>
        </p:nvSpPr>
        <p:spPr>
          <a:xfrm>
            <a:off x="4857752" y="1000108"/>
            <a:ext cx="242889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err="1" smtClean="0"/>
              <a:t>Стероидни</a:t>
            </a:r>
            <a:r>
              <a:rPr lang="bg-BG" sz="2400" dirty="0" smtClean="0"/>
              <a:t> хормони</a:t>
            </a:r>
            <a:endParaRPr lang="bg-BG" sz="24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6357950" y="2857496"/>
            <a:ext cx="200026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Вит.Д и имунна система</a:t>
            </a:r>
            <a:endParaRPr lang="bg-BG" sz="2400" dirty="0"/>
          </a:p>
        </p:txBody>
      </p:sp>
      <p:sp>
        <p:nvSpPr>
          <p:cNvPr id="8" name="Правоъгълник 7"/>
          <p:cNvSpPr/>
          <p:nvPr/>
        </p:nvSpPr>
        <p:spPr>
          <a:xfrm>
            <a:off x="500034" y="2928934"/>
            <a:ext cx="1643074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Жлъчни киселини</a:t>
            </a:r>
            <a:endParaRPr lang="bg-BG" sz="2400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1500166" y="4857760"/>
            <a:ext cx="2200284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Структурен елемент на мозъка / 20%/</a:t>
            </a:r>
            <a:endParaRPr lang="bg-BG" sz="2400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5072066" y="4786322"/>
            <a:ext cx="212884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Изграждане на </a:t>
            </a:r>
            <a:r>
              <a:rPr lang="bg-BG" sz="2400" dirty="0" err="1" smtClean="0"/>
              <a:t>миелинови</a:t>
            </a:r>
            <a:r>
              <a:rPr lang="bg-BG" sz="2400" dirty="0" smtClean="0"/>
              <a:t> обвивки</a:t>
            </a:r>
            <a:endParaRPr lang="bg-BG" sz="2400" dirty="0"/>
          </a:p>
        </p:txBody>
      </p:sp>
      <p:sp>
        <p:nvSpPr>
          <p:cNvPr id="11" name="Стрелка надясно 10"/>
          <p:cNvSpPr/>
          <p:nvPr/>
        </p:nvSpPr>
        <p:spPr>
          <a:xfrm>
            <a:off x="5500694" y="3286124"/>
            <a:ext cx="85725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Стрелка наляво 11"/>
          <p:cNvSpPr/>
          <p:nvPr/>
        </p:nvSpPr>
        <p:spPr>
          <a:xfrm>
            <a:off x="2143108" y="3286124"/>
            <a:ext cx="78581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Стрелка надолу 12"/>
          <p:cNvSpPr/>
          <p:nvPr/>
        </p:nvSpPr>
        <p:spPr>
          <a:xfrm>
            <a:off x="3143240" y="4071942"/>
            <a:ext cx="28575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Стрелка надолу 13"/>
          <p:cNvSpPr/>
          <p:nvPr/>
        </p:nvSpPr>
        <p:spPr>
          <a:xfrm>
            <a:off x="5143504" y="407194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Стрелка нагоре 14"/>
          <p:cNvSpPr/>
          <p:nvPr/>
        </p:nvSpPr>
        <p:spPr>
          <a:xfrm>
            <a:off x="3000364" y="2214554"/>
            <a:ext cx="357190" cy="500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Стрелка нагоре 15"/>
          <p:cNvSpPr/>
          <p:nvPr/>
        </p:nvSpPr>
        <p:spPr>
          <a:xfrm>
            <a:off x="4929190" y="2143116"/>
            <a:ext cx="285752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bg-BG" sz="28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bg-BG" sz="2800" dirty="0" smtClean="0">
                <a:latin typeface="Arial" pitchFamily="34" charset="0"/>
                <a:cs typeface="Arial" pitchFamily="34" charset="0"/>
              </a:rPr>
              <a:t> – някои факти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00100" y="928670"/>
            <a:ext cx="7429552" cy="2500330"/>
          </a:xfrm>
        </p:spPr>
        <p:txBody>
          <a:bodyPr>
            <a:normAutofit fontScale="92500" lnSpcReduction="10000"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При възрастни хора по- високия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се асоциира с дълголетие</a:t>
            </a: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1/2 от пациентите с инфаркт са с нормален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холестерол</a:t>
            </a: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Висок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HDL –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“ longevity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syndrom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дълголетие, </a:t>
            </a:r>
            <a:r>
              <a:rPr lang="bg-BG" sz="2000" dirty="0" err="1" smtClean="0">
                <a:latin typeface="Arial" pitchFamily="34" charset="0"/>
                <a:cs typeface="Arial" pitchFamily="34" charset="0"/>
              </a:rPr>
              <a:t>протективен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ефект за ССЗ при хора с генетичен дефект /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CEPT</a:t>
            </a:r>
            <a:r>
              <a:rPr lang="bg-BG" sz="2000" dirty="0" smtClean="0">
                <a:latin typeface="Arial" pitchFamily="34" charset="0"/>
                <a:cs typeface="Arial" pitchFamily="34" charset="0"/>
              </a:rPr>
              <a:t> дефицит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/</a:t>
            </a: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ВМ- НВХ обикновено значително повишава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HDL</a:t>
            </a:r>
            <a:endParaRPr lang="bg-BG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20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bg-BG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онтейнер за съдържание 4" descr="food-recomended-on-low-carb-diet-or-ketogenic-diet-royalty-free-image-1013107176-15460255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5984" y="3453110"/>
            <a:ext cx="4786346" cy="32008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rmAutofit/>
          </a:bodyPr>
          <a:lstStyle/>
          <a:p>
            <a:r>
              <a:rPr lang="bg-BG" sz="2800" dirty="0" smtClean="0"/>
              <a:t>             </a:t>
            </a:r>
            <a:r>
              <a:rPr lang="en-US" sz="2800" dirty="0" smtClean="0"/>
              <a:t>Smith- </a:t>
            </a:r>
            <a:r>
              <a:rPr lang="en-US" sz="2800" dirty="0" err="1" smtClean="0"/>
              <a:t>Lemli</a:t>
            </a:r>
            <a:r>
              <a:rPr lang="en-US" sz="2800" dirty="0" smtClean="0"/>
              <a:t>- </a:t>
            </a:r>
            <a:r>
              <a:rPr lang="en-US" sz="2800" dirty="0" err="1" smtClean="0"/>
              <a:t>Opitz</a:t>
            </a:r>
            <a:r>
              <a:rPr lang="en-US" sz="2800" dirty="0" smtClean="0"/>
              <a:t> syndrome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928670"/>
            <a:ext cx="4136524" cy="5929330"/>
          </a:xfrm>
        </p:spPr>
        <p:txBody>
          <a:bodyPr>
            <a:normAutofit fontScale="92500" lnSpcReduction="10000"/>
          </a:bodyPr>
          <a:lstStyle/>
          <a:p>
            <a:r>
              <a:rPr lang="bg-BG" sz="2400" dirty="0" smtClean="0"/>
              <a:t>Генетично заболяване – вроден дефект в синтезата на </a:t>
            </a:r>
            <a:r>
              <a:rPr lang="bg-BG" sz="2400" dirty="0" err="1" smtClean="0"/>
              <a:t>холестерола</a:t>
            </a:r>
            <a:endParaRPr lang="bg-BG" sz="2400" dirty="0" smtClean="0"/>
          </a:p>
          <a:p>
            <a:r>
              <a:rPr lang="bg-BG" sz="2400" dirty="0" smtClean="0"/>
              <a:t>Симптоми:</a:t>
            </a:r>
          </a:p>
          <a:p>
            <a:r>
              <a:rPr lang="bg-BG" sz="2400" dirty="0" smtClean="0"/>
              <a:t>- </a:t>
            </a:r>
            <a:r>
              <a:rPr lang="bg-BG" sz="2400" dirty="0" err="1" smtClean="0"/>
              <a:t>микроцефалия</a:t>
            </a:r>
            <a:endParaRPr lang="bg-BG" sz="2400" dirty="0" smtClean="0"/>
          </a:p>
          <a:p>
            <a:r>
              <a:rPr lang="bg-BG" sz="2400" dirty="0" smtClean="0"/>
              <a:t>- мозъчни аномалии - малък мозък, корпус </a:t>
            </a:r>
            <a:r>
              <a:rPr lang="bg-BG" sz="2400" dirty="0" err="1" smtClean="0"/>
              <a:t>калозум</a:t>
            </a:r>
            <a:r>
              <a:rPr lang="bg-BG" sz="2400" dirty="0" smtClean="0"/>
              <a:t>, главен мозък</a:t>
            </a:r>
          </a:p>
          <a:p>
            <a:r>
              <a:rPr lang="bg-BG" sz="2400" dirty="0" smtClean="0"/>
              <a:t>- умствена изостаналост</a:t>
            </a:r>
          </a:p>
          <a:p>
            <a:r>
              <a:rPr lang="bg-BG" sz="2400" dirty="0" smtClean="0"/>
              <a:t>- лицеви аномалии</a:t>
            </a:r>
          </a:p>
          <a:p>
            <a:r>
              <a:rPr lang="bg-BG" sz="2400" dirty="0" smtClean="0"/>
              <a:t>- поли/</a:t>
            </a:r>
            <a:r>
              <a:rPr lang="bg-BG" sz="2400" dirty="0" err="1" smtClean="0"/>
              <a:t>синдактилия</a:t>
            </a:r>
            <a:endParaRPr lang="bg-BG" sz="2400" dirty="0" smtClean="0"/>
          </a:p>
          <a:p>
            <a:r>
              <a:rPr lang="bg-BG" sz="2400" dirty="0" smtClean="0"/>
              <a:t>- вродени сърдечни аномалии</a:t>
            </a:r>
          </a:p>
          <a:p>
            <a:r>
              <a:rPr lang="bg-BG" sz="2400" dirty="0" smtClean="0"/>
              <a:t>- аномалии на очи, бъбреци, черен дроб, бели дробове</a:t>
            </a:r>
          </a:p>
          <a:p>
            <a:r>
              <a:rPr lang="bg-BG" sz="2400" dirty="0" smtClean="0"/>
              <a:t>- аномалии на половите органи</a:t>
            </a:r>
            <a:endParaRPr lang="bg-BG" sz="2400" dirty="0"/>
          </a:p>
        </p:txBody>
      </p:sp>
      <p:pic>
        <p:nvPicPr>
          <p:cNvPr id="5" name="Контейнер за съдържание 4" descr="Smith Lemli Opitz 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74334" y="928670"/>
            <a:ext cx="2841070" cy="5259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582912"/>
          </a:xfrm>
        </p:spPr>
        <p:txBody>
          <a:bodyPr>
            <a:normAutofit/>
          </a:bodyPr>
          <a:lstStyle/>
          <a:p>
            <a:r>
              <a:rPr lang="bg-BG" sz="2800" dirty="0" smtClean="0"/>
              <a:t>             </a:t>
            </a:r>
            <a:r>
              <a:rPr lang="bg-BG" sz="3200" dirty="0" err="1" smtClean="0"/>
              <a:t>Холестерол</a:t>
            </a:r>
            <a:r>
              <a:rPr lang="bg-BG" sz="3200" dirty="0" smtClean="0"/>
              <a:t> и атеросклероза</a:t>
            </a:r>
            <a:endParaRPr lang="bg-BG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000100" y="857232"/>
            <a:ext cx="4093108" cy="6000768"/>
          </a:xfrm>
        </p:spPr>
        <p:txBody>
          <a:bodyPr>
            <a:norm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През 1913г. руският учен д-р Николай </a:t>
            </a:r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Аничков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изказва хипотезата, че богата на мазнини храна повишава </a:t>
            </a:r>
            <a:r>
              <a:rPr lang="bg-BG" sz="2400" dirty="0" err="1" smtClean="0">
                <a:latin typeface="Arial" pitchFamily="34" charset="0"/>
                <a:cs typeface="Arial" pitchFamily="34" charset="0"/>
              </a:rPr>
              <a:t>холестерола</a:t>
            </a:r>
            <a:r>
              <a:rPr lang="bg-BG" sz="2400" dirty="0" smtClean="0">
                <a:latin typeface="Arial" pitchFamily="34" charset="0"/>
                <a:cs typeface="Arial" pitchFamily="34" charset="0"/>
              </a:rPr>
              <a:t> в кръвта и това води до развитие на атеросклероза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Контейнер за съдържание 4" descr="slide_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4114800"/>
            <a:ext cx="3657600" cy="2743200"/>
          </a:xfrm>
        </p:spPr>
      </p:pic>
      <p:sp>
        <p:nvSpPr>
          <p:cNvPr id="7" name="Текстово поле 6"/>
          <p:cNvSpPr txBox="1"/>
          <p:nvPr/>
        </p:nvSpPr>
        <p:spPr>
          <a:xfrm>
            <a:off x="5143504" y="3786190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За целта провежда експеримент със зайци, хранени със смес от различни мазнини, разтворени в царевично олио.</a:t>
            </a:r>
            <a:endParaRPr lang="bg-BG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Картина 7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4" y="928670"/>
            <a:ext cx="4063996" cy="2285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rmAutofit/>
          </a:bodyPr>
          <a:lstStyle/>
          <a:p>
            <a:r>
              <a:rPr lang="bg-BG" sz="2800" dirty="0" smtClean="0">
                <a:latin typeface="Arial" pitchFamily="34" charset="0"/>
                <a:cs typeface="Arial" pitchFamily="34" charset="0"/>
              </a:rPr>
              <a:t>  Не се дава обаче отговор на въпросите:</a:t>
            </a: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435608" y="1000108"/>
            <a:ext cx="3657600" cy="5187332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>
                <a:latin typeface="Arial" pitchFamily="34" charset="0"/>
                <a:cs typeface="Arial" pitchFamily="34" charset="0"/>
              </a:rPr>
              <a:t>В артериите на зайците се оформят </a:t>
            </a:r>
            <a:r>
              <a:rPr lang="bg-BG" dirty="0" err="1" smtClean="0">
                <a:latin typeface="Arial" pitchFamily="34" charset="0"/>
                <a:cs typeface="Arial" pitchFamily="34" charset="0"/>
              </a:rPr>
              <a:t>холестеролови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 натрупвания, подобни на  атеросклеротичните при човека</a:t>
            </a:r>
          </a:p>
          <a:p>
            <a:endParaRPr lang="bg-BG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5276088" y="1071546"/>
            <a:ext cx="3657600" cy="5786454"/>
          </a:xfrm>
        </p:spPr>
        <p:txBody>
          <a:bodyPr>
            <a:normAutofit fontScale="77500" lnSpcReduction="20000"/>
          </a:bodyPr>
          <a:lstStyle/>
          <a:p>
            <a:r>
              <a:rPr lang="bg-BG" dirty="0" smtClean="0">
                <a:latin typeface="Arial" pitchFamily="34" charset="0"/>
                <a:cs typeface="Arial" pitchFamily="34" charset="0"/>
              </a:rPr>
              <a:t>- Зайците са </a:t>
            </a:r>
            <a:r>
              <a:rPr lang="bg-BG" dirty="0" err="1" smtClean="0">
                <a:latin typeface="Arial" pitchFamily="34" charset="0"/>
                <a:cs typeface="Arial" pitchFamily="34" charset="0"/>
              </a:rPr>
              <a:t>растителноядни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bg-BG" dirty="0" smtClean="0">
                <a:latin typeface="Arial" pitchFamily="34" charset="0"/>
                <a:cs typeface="Arial" pitchFamily="34" charset="0"/>
              </a:rPr>
              <a:t>- Имат различен метаболизъм на </a:t>
            </a:r>
            <a:r>
              <a:rPr lang="bg-BG" dirty="0" err="1" smtClean="0">
                <a:latin typeface="Arial" pitchFamily="34" charset="0"/>
                <a:cs typeface="Arial" pitchFamily="34" charset="0"/>
              </a:rPr>
              <a:t>холестерола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 от този при хората</a:t>
            </a:r>
          </a:p>
          <a:p>
            <a:r>
              <a:rPr lang="bg-BG" dirty="0" smtClean="0">
                <a:latin typeface="Arial" pitchFamily="34" charset="0"/>
                <a:cs typeface="Arial" pitchFamily="34" charset="0"/>
              </a:rPr>
              <a:t>- Атеросклеротични </a:t>
            </a:r>
            <a:r>
              <a:rPr lang="bg-BG" dirty="0" err="1" smtClean="0">
                <a:latin typeface="Arial" pitchFamily="34" charset="0"/>
                <a:cs typeface="Arial" pitchFamily="34" charset="0"/>
              </a:rPr>
              <a:t>плаки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 се откриват в артериите на диви, </a:t>
            </a:r>
            <a:r>
              <a:rPr lang="bg-BG" dirty="0" err="1" smtClean="0">
                <a:latin typeface="Arial" pitchFamily="34" charset="0"/>
                <a:cs typeface="Arial" pitchFamily="34" charset="0"/>
              </a:rPr>
              <a:t>растителноядни</a:t>
            </a:r>
            <a:r>
              <a:rPr lang="bg-BG" dirty="0" smtClean="0">
                <a:latin typeface="Arial" pitchFamily="34" charset="0"/>
                <a:cs typeface="Arial" pitchFamily="34" charset="0"/>
              </a:rPr>
              <a:t> животни</a:t>
            </a:r>
          </a:p>
          <a:p>
            <a:r>
              <a:rPr lang="bg-BG" dirty="0" smtClean="0">
                <a:latin typeface="Arial" pitchFamily="34" charset="0"/>
                <a:cs typeface="Arial" pitchFamily="34" charset="0"/>
              </a:rPr>
              <a:t>- Атеросклероза и коронарна болест се открива и при животни в зоологически градини, хранени с естествената им храна</a:t>
            </a:r>
          </a:p>
          <a:p>
            <a:endParaRPr lang="bg-BG" dirty="0"/>
          </a:p>
        </p:txBody>
      </p:sp>
      <p:pic>
        <p:nvPicPr>
          <p:cNvPr id="5" name="Картина 4" descr="rabb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289300"/>
            <a:ext cx="317500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Липидна хипотеза за  ССЗ / </a:t>
            </a:r>
            <a:r>
              <a:rPr lang="en-US" sz="2400" dirty="0" smtClean="0"/>
              <a:t>diet-heart hypothesis/</a:t>
            </a:r>
            <a:endParaRPr lang="bg-BG" sz="24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/>
          </a:bodyPr>
          <a:lstStyle/>
          <a:p>
            <a:r>
              <a:rPr lang="bg-BG" sz="2400" dirty="0" smtClean="0"/>
              <a:t>Базира се на проучванията известния по онова време американски биохимик – </a:t>
            </a:r>
            <a:r>
              <a:rPr lang="en-US" sz="2400" b="1" dirty="0" err="1" smtClean="0"/>
              <a:t>Ancel</a:t>
            </a:r>
            <a:r>
              <a:rPr lang="en-US" sz="2400" b="1" dirty="0" smtClean="0"/>
              <a:t> Keys</a:t>
            </a:r>
          </a:p>
          <a:p>
            <a:r>
              <a:rPr lang="en-US" sz="2400" b="1" dirty="0" smtClean="0"/>
              <a:t>1953</a:t>
            </a:r>
            <a:r>
              <a:rPr lang="bg-BG" sz="2400" b="1" dirty="0" smtClean="0"/>
              <a:t>г. - </a:t>
            </a:r>
            <a:r>
              <a:rPr lang="en-US" sz="2400" b="1" dirty="0" smtClean="0"/>
              <a:t> The Seven Countries Study</a:t>
            </a:r>
            <a:endParaRPr lang="bg-BG" sz="2400" b="1" dirty="0"/>
          </a:p>
        </p:txBody>
      </p:sp>
      <p:pic>
        <p:nvPicPr>
          <p:cNvPr id="4" name="Картина 3" descr="keys_fa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" y="2643158"/>
            <a:ext cx="8494905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82912"/>
          </a:xfrm>
        </p:spPr>
        <p:txBody>
          <a:bodyPr>
            <a:normAutofit fontScale="90000"/>
          </a:bodyPr>
          <a:lstStyle/>
          <a:p>
            <a:endParaRPr lang="bg-BG" dirty="0"/>
          </a:p>
        </p:txBody>
      </p:sp>
      <p:pic>
        <p:nvPicPr>
          <p:cNvPr id="5" name="Контейнер за съдържание 4" descr="main-qimg-0afe524775a7f5b1ec4c429994adcfa1-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3357562"/>
            <a:ext cx="6516497" cy="3500438"/>
          </a:xfrm>
        </p:spPr>
      </p:pic>
      <p:pic>
        <p:nvPicPr>
          <p:cNvPr id="6" name="Контейнер за съдържание 5" descr="main-qimg-050d8b0bf556a148699f9ff9bd647c61-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14414" y="0"/>
            <a:ext cx="6286512" cy="34057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ънцестоене">
  <a:themeElements>
    <a:clrScheme name="Слънцестоен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лънцестоен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лънцестоен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1715</TotalTime>
  <Words>1434</Words>
  <Application>Microsoft Office PowerPoint</Application>
  <PresentationFormat>Презентация на цял екран (4:3)</PresentationFormat>
  <Paragraphs>156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29</vt:i4>
      </vt:variant>
    </vt:vector>
  </HeadingPairs>
  <TitlesOfParts>
    <vt:vector size="30" baseType="lpstr">
      <vt:lpstr>Слънцестоене</vt:lpstr>
      <vt:lpstr>Холестерол и липидни показатели при ВМ-НВХ. Вредни ли са млечните храни?</vt:lpstr>
      <vt:lpstr>    Структура на холестерола</vt:lpstr>
      <vt:lpstr>       Функции на холестерола</vt:lpstr>
      <vt:lpstr>          Холестерол – някои факти</vt:lpstr>
      <vt:lpstr>             Smith- Lemli- Opitz syndrome</vt:lpstr>
      <vt:lpstr>             Холестерол и атеросклероза</vt:lpstr>
      <vt:lpstr>  Не се дава обаче отговор на въпросите:</vt:lpstr>
      <vt:lpstr>Липидна хипотеза за  ССЗ / diet-heart hypothesis/</vt:lpstr>
      <vt:lpstr>Слайд 9</vt:lpstr>
      <vt:lpstr>           Липидна хипотеза</vt:lpstr>
      <vt:lpstr>                THINCS  The International Network of Cholesterol Skeptics </vt:lpstr>
      <vt:lpstr>     Примери, противоречащи на холестеролната                                     теория                               </vt:lpstr>
      <vt:lpstr>Примери, противоречащи на холестеролната                                     теория</vt:lpstr>
      <vt:lpstr>            Холестерол - препоръки</vt:lpstr>
      <vt:lpstr>                       Липопротеини</vt:lpstr>
      <vt:lpstr>  Метаболитни пътища на мазнините </vt:lpstr>
      <vt:lpstr>                 Липопротеини</vt:lpstr>
      <vt:lpstr>         Липопротеини  LDL – тип А  и тип В</vt:lpstr>
      <vt:lpstr>  Основни липидни показатели</vt:lpstr>
      <vt:lpstr>      Причини за повишен холестерол , LDL</vt:lpstr>
      <vt:lpstr>         Причини за повишен холестерол</vt:lpstr>
      <vt:lpstr>                ВН- НВХ и кетогенно хранене Hyper-responders and Lean Mass Hyper-responders  </vt:lpstr>
      <vt:lpstr> LMHRs</vt:lpstr>
      <vt:lpstr>Вредни ли са тези промени, или са израз на                           адаптация?</vt:lpstr>
      <vt:lpstr>HFLC v LFHC ?</vt:lpstr>
      <vt:lpstr>      Млечни храни – за и против</vt:lpstr>
      <vt:lpstr>        Доводи, които се изтъкват зa и против           консумацията на млечни храни</vt:lpstr>
      <vt:lpstr> Да се консумират или не млечни храни?</vt:lpstr>
      <vt:lpstr>Благодаря за вниманието!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163</cp:revision>
  <dcterms:created xsi:type="dcterms:W3CDTF">2020-01-31T14:02:00Z</dcterms:created>
  <dcterms:modified xsi:type="dcterms:W3CDTF">2020-02-06T13:03:01Z</dcterms:modified>
</cp:coreProperties>
</file>