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0080625" cy="5670550"/>
  <p:notesSz cx="7772400" cy="100584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82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A5970A1-2EE0-43FC-9941-6669762E489F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7E4C25-6239-4F69-9D22-983630849633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>
            <a:noAutofit/>
          </a:bodyPr>
          <a:lstStyle/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B413CB-9E70-47B5-B950-8FD2A7701C47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="b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1B8387-1752-448C-B3B1-D573DE5870F1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="b" anchorCtr="0" compatLnSpc="0">
            <a:noAutofit/>
          </a:bodyPr>
          <a:lstStyle/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228AFBDB-8A4B-4844-B8DA-F34CDD675A44}" type="slidenum">
              <a:t>‹#›</a:t>
            </a:fld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846779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1E666EE-0E8C-4E61-805D-7589357BD80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C8CB3A4-1B21-4E08-8B93-CF96C2C271F1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77239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FC02A001-01B5-4870-903D-E9F3B2E2AB32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hangingPunct="0">
              <a:buNone/>
              <a:tabLst/>
              <a:defRPr lang="en-US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C13AD1-696B-4415-9039-DBE3B91EFAA3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hangingPunct="0">
              <a:buNone/>
              <a:tabLst/>
              <a:defRPr lang="en-US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6387A-24B6-4EFD-A25C-6E09D793B6B1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hangingPunct="0">
              <a:buNone/>
              <a:tabLst/>
              <a:defRPr lang="en-US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92CFD5-D809-4E8F-9BCF-50DFFD17E21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hangingPunct="0">
              <a:buNone/>
              <a:tabLst/>
              <a:defRPr lang="en-US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57A1F0BD-F1E2-4DB9-9753-A6B0DF0CE8C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446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hangingPunct="0">
      <a:tabLst/>
      <a:defRPr lang="en-US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06A9AB-FEEA-4E6F-ADCD-EF263C32DC3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0144624B-5705-4866-890B-AF5816B51BA0}" type="slidenum">
              <a:t>1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D1C1F77-7FC0-4637-8C1E-E8C060D7B72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08EF634-8599-4E88-A86E-691030494A1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DF89EC-A054-4D6B-AC41-3F8317FD1B9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ACA74EF4-36DA-4BB8-B229-8275B741A345}" type="slidenum">
              <a:t>10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735AC9F-CAF1-484E-8F54-E9740E021A8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1337A8E-BE50-48BC-81B5-6B67A6B5750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747AA4-1D37-4FFB-834B-6DD31777C77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8D12D685-3788-4686-B9AD-BA7D730608CB}" type="slidenum">
              <a:t>11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8CFD2A2-CCB4-4B9A-A386-6B54F6A8E9F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D16DEF0-90B3-447B-B39B-3BA8CCD702F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5DC5FA-D936-4600-B542-71DCA9BC5E5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6509370A-5768-4B2F-A0EB-DAFF0B228B8F}" type="slidenum">
              <a:t>12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50C02BB-B0CF-438D-8C2D-44AF8335D62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FD4F98A-AB3E-4CF8-9297-0506847931F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38DB8C-FE44-495C-94F4-8A12352157A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1467E5F1-F134-47BE-9B08-468D49022B66}" type="slidenum">
              <a:t>13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E2597FE-E602-4A19-BB79-D84F3B5AE09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761651E-66C8-4A15-A83E-EB79BE51891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6B9F56-055F-49F9-9F17-BBFD73B14E3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2FC210AB-07E8-4317-AC79-09F5347380CE}" type="slidenum">
              <a:t>14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D14D900-395A-4CDA-A7F3-084FCC99F40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A20C8C6-2183-4FC2-8ECD-85B9818C430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F10C-B669-417A-86A3-E1F0C7672A2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0DBDE910-4B5D-4759-9B41-431D940CFCCA}" type="slidenum">
              <a:t>15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C14D454-60E8-4672-977C-AFD6F5741FC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4D757BD-595F-4559-A82A-72A1DC1457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5E5E62-E224-4E01-808F-C8E21ED677B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8FA378A0-E2D8-4BDC-930C-7C60374DB263}" type="slidenum">
              <a:t>16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48814E4-15C9-48CC-A2CA-4047235AFCC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91D3052-202D-4D36-8DF0-55C18CC01ED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4D45DA-6F62-4287-8506-F54BD1FD8E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62C178C2-B521-4D2C-A1E8-987F7B318A9A}" type="slidenum">
              <a:t>17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D3D0224-D715-4773-B609-1AE5DC9D53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5D554AF-26B5-475F-B416-6474ED3F505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1B466E-C25E-4AA0-ACDC-51D73FF84D3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5B1C3315-4C1E-49B0-96F9-7C694C0B0D4D}" type="slidenum">
              <a:t>18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8725B51-39A6-4395-B3E4-E7A3F75874E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CC30506-9B07-49C8-A261-E85C33271E5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9A8C22-D954-4902-B7FF-F2C3C259BA0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18DBD1B-3836-432D-A9CF-618BF4FF3BA5}" type="slidenum">
              <a:t>19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C9FA9AC-004C-4F10-A9C7-746A65E14EA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857DDC8-1D80-4FC3-B04B-811D104E872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FE5EEC-CE28-4390-840D-ABB37A57D22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18F6A45B-7C06-4C48-ADE5-CE3BE59A5064}" type="slidenum">
              <a:t>2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5567F50-0458-4871-88B5-4AFDCAE7EDE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689E8D6-0C44-4C42-AED6-20D55C0158C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9FFE09-2FCF-4786-A568-09606CF563C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36EEE3DB-8874-4FEE-BECA-AD4CD04B346B}" type="slidenum">
              <a:t>20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5907FF6-1C73-4905-A881-AED1E877E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9CB29C1-F7B3-4F4A-8261-3161A7E8984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084712-EC97-489E-A759-08FC6FDFF65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E879BC11-D817-49E9-8B77-556A44048F67}" type="slidenum">
              <a:t>3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29329A4-AA57-4347-9D8F-776EC1C7CFA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5EC522B-7D02-419E-A3F7-1FD79C29A13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C0FFB7-A688-46FE-8A3D-9A4C6DD1619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5950378A-0496-49F9-87DB-72E5222BF4E6}" type="slidenum">
              <a:t>4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6AD154F-0A75-4418-A202-579FD5CE21D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C7955F4-E494-46CA-82D1-4AA20954ED8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770E95-F0AF-49F9-A8A5-B15A63702E4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3C67AA28-EEB3-4107-817C-28136F4AC625}" type="slidenum">
              <a:t>5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7620C77-6549-49F7-BECF-8C263308DDC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327D16E-9251-4067-8680-5C6A3E8050F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DC42B1-B26A-444C-B04B-26676C07351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30D37EF7-F762-413F-9B69-6B4ECA67DE81}" type="slidenum">
              <a:t>6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8DA9EE8-9B36-4B80-A24C-1307CFCE3E5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071FB0F-1742-4665-9843-2F1E557DF40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EE60DF-3313-4C40-86D8-48FEA858A9E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7A99C0F9-32CA-4D20-8720-9D96ED510BA7}" type="slidenum">
              <a:t>7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871CD03-3C09-408A-B013-ECE76508C64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BE2E9F5-559E-4101-A960-C908DD1C18A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65CE2B-3BCD-430F-B1C2-83623053B28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2A72D144-AAB0-46A7-928F-DFDE68334A1F}" type="slidenum">
              <a:t>8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DE67237-2D20-4512-B82D-864E9DB1296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3EDF492-A7AE-4BB8-BEC6-B85682E7E99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94DA88-3524-4BC3-B8C3-D8D002A2706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0377B629-0A81-48E3-B6AC-3BCBBB0E893D}" type="slidenum">
              <a:t>9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437CD79-7F97-4EC4-91C2-65C86CB73B9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59ADA10-E067-41B7-AA8E-55320E799E4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34C34-307F-4EFD-8398-C99535D4D5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928688"/>
            <a:ext cx="7559675" cy="19732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20F476-347D-43BF-AB1B-512A095BE8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2978150"/>
            <a:ext cx="7559675" cy="1370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9DF823-3345-450D-9696-1ADBE4CD3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36AA61-6A9D-4797-9FB2-DD141D07D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1095E5-39C0-49C9-807C-4EA65CE35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1386300-0D91-4D6E-978F-F7F36E3CC3C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225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47814-CB90-4BE4-A660-FDF6710DE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DECF86-8238-4E96-82E7-976980CABB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D71BD3-5FE7-4346-B938-92DF183D7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BF431-9984-46AE-8326-125611275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54DDF0-32A7-4752-AD4A-C7BEC1D64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9C9EE3E-007D-464C-9D16-D3F22B176E4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004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23273D-EC19-461E-815E-4FFF4D24D0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8850" y="225425"/>
            <a:ext cx="2266950" cy="43894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E817E8-B68A-4E69-BAB1-6FD728D372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225425"/>
            <a:ext cx="6653212" cy="43894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188CEA-181F-4575-A607-26B6756B2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823A2F-7B79-46A8-9092-27B4028BE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45087C-1247-4852-8CEA-7E9EC28C9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84B4447-C747-46F6-AEEC-49469842218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742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2DE56-9F0B-420B-8424-FE84C8916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091C8A-9BC8-47C6-9FB4-E348A1BD9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3514FC-0204-4110-9F10-ABDABC746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E0848D-4B39-4108-9C59-3E9923AC6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60713-12A6-48C6-ADD1-763CCC4D3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084C491-29BF-4872-9B52-D876DB92834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529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58E88-DAB4-4487-8D17-5DB3DA82B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414463"/>
            <a:ext cx="8694737" cy="23574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2794D6-0B50-4945-B7D4-283D89781C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3794125"/>
            <a:ext cx="8694737" cy="124142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4EDE09-8155-41F0-A727-F135A735F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7EB85-7FA1-4451-A7B9-5174F8372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456BF8-588F-4485-99F5-514A7F2A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8598DA1-A72D-4B91-9ED3-455230E1B37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641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533A8-41E3-4933-B9F2-8A2C284D1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37214-2A02-4580-A08B-A82ABE61C6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327150"/>
            <a:ext cx="4459287" cy="32877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AEF07C-360B-4900-91C1-02D0BA5F7C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4925" y="1327150"/>
            <a:ext cx="4460875" cy="32877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D922B8-84D1-440E-A752-78B859A00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292D2C-324C-48E1-A4CA-3550AB027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207D1B-3893-4FC4-A29B-C50D8228B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45D14D4-D3E3-43D5-915D-8E4F7423381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208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33290-62EB-4481-B2D9-8C96C52EA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01625"/>
            <a:ext cx="8694737" cy="10969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68BFA0-F4FF-4258-B3F3-7B40CB1DB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390650"/>
            <a:ext cx="426561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C7732F-CB15-4FC6-84F0-55B8829FE8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071688"/>
            <a:ext cx="4265612" cy="3046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D133F2-92ED-4180-9FCD-131546F261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390650"/>
            <a:ext cx="428466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C75F96-5B16-471A-9EAB-77349CA1FE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071688"/>
            <a:ext cx="4284662" cy="3046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5F781B-EA71-4788-A8B5-C671F35D1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FB10C6-C25D-4288-B2C2-07BA94F5D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C32D62-8724-4B32-BAE9-11712F3A6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71ED633-1457-4ECC-B5A4-B3CA117738E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472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C6E87-614B-43BC-BCC7-310E4FBF9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9A8D14-07DE-42FD-BF12-F57284BCF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B7B40A-99C3-47B7-BF48-16AEE4D68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770F89-6D0D-456A-9D5F-75AF8A33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B346A6A-ACF4-415F-8CF8-E13F1B69CE2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052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A0B94B-E91C-453D-A605-4990277D2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1C5486-6D7C-4A44-BD3B-4199B9004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9A281E-A090-4F9A-A413-32F8D134D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E85B21B-A5E8-4841-8567-460008FBC70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08332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ED440-40DC-47E4-9892-49653E914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8359F-B8D3-4190-9C13-AF4627ED1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FF4376-0FA4-408E-8F9D-31E0B0EF0F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EB8112-1515-46CE-9B36-635272230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1E94A6-DCA8-433A-8C61-0419B2654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48DD7C-9B35-4F2B-8BD7-E7CF7F872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D915853-AB10-4186-A6D7-736AC87BA34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115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B7267-E8E0-48EC-8882-6526D9A70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537479-2D04-4AE6-BDCA-A09D925093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EBD293-2859-42D8-BB98-C90DC7628A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D12648-3B3F-4E86-8C03-E550D65BE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A8DF14-0B8D-46A3-8E04-7C8CD4749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FB142D-CB9D-4322-9D40-A5243FE9E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965622A-824A-428E-B192-691B3A88683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727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CECEFB-13A3-45C0-AEAE-028999AC772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9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E4E061-9B5F-4256-9655-AF1602FD1E8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9" y="1326600"/>
            <a:ext cx="9071640" cy="32882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787EDA-49FD-4222-9FCE-26795F2F8306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9" y="516528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hangingPunct="0">
              <a:buNone/>
              <a:tabLst/>
              <a:defRPr lang="en-US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86CEA8-E962-4A11-AA8F-A492C13FA3D9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ctr" hangingPunct="0">
              <a:buNone/>
              <a:tabLst/>
              <a:defRPr lang="en-US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4132E0-B85F-4BBB-8496-18C2382E6859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hangingPunct="0">
              <a:buNone/>
              <a:tabLst/>
              <a:defRPr lang="en-US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3C908385-0A4B-4D21-A7E8-7EA75066B8D5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hangingPunct="0">
        <a:tabLst/>
        <a:defRPr lang="en-US" sz="44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  <a:cs typeface="Mangal" pitchFamily="2"/>
        </a:defRPr>
      </a:lvl1pPr>
    </p:titleStyle>
    <p:bodyStyle>
      <a:lvl1pPr hangingPunct="0">
        <a:spcBef>
          <a:spcPts val="1417"/>
        </a:spcBef>
        <a:spcAft>
          <a:spcPts val="0"/>
        </a:spcAft>
        <a:tabLst/>
        <a:defRPr lang="en-US" sz="32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  <a:cs typeface="Mangal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B1B13-FF6A-4007-84BC-A8BECD01063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A80611-36C9-4489-95D7-B8E7012ED336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/>
        <p:txBody>
          <a:bodyPr anchor="ctr"/>
          <a:lstStyle/>
          <a:p>
            <a:pPr lvl="0" algn="ctr"/>
            <a:r>
              <a:rPr lang="en-US" dirty="0" err="1"/>
              <a:t>Адаптационни</a:t>
            </a:r>
            <a:r>
              <a:rPr lang="en-US" dirty="0"/>
              <a:t> </a:t>
            </a:r>
            <a:r>
              <a:rPr lang="en-US" dirty="0" err="1"/>
              <a:t>прояви</a:t>
            </a:r>
            <a:r>
              <a:rPr lang="en-US" dirty="0"/>
              <a:t> у </a:t>
            </a:r>
            <a:r>
              <a:rPr lang="en-US" dirty="0" err="1"/>
              <a:t>новородените</a:t>
            </a:r>
            <a:endParaRPr lang="en-US" dirty="0"/>
          </a:p>
          <a:p>
            <a:pPr lvl="0" algn="ctr"/>
            <a:r>
              <a:rPr lang="en-US" dirty="0"/>
              <a:t>д-р </a:t>
            </a:r>
            <a:r>
              <a:rPr lang="en-US" dirty="0" err="1"/>
              <a:t>Кръстина</a:t>
            </a:r>
            <a:r>
              <a:rPr lang="en-US" dirty="0"/>
              <a:t> </a:t>
            </a:r>
            <a:r>
              <a:rPr lang="en-US" dirty="0" err="1"/>
              <a:t>Стефанова-Кели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9AACD-6DAF-4B98-8811-72093495FCB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/>
              <a:t>Жълтеница от майчина кърма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E7A595-90BF-4F56-AD93-9E232FB1FC2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en-US"/>
              <a:t>Тя е сравнителна честа. Дължи се на повишено количество на определени вещества /прегнандиол и ненаситени мастни киселини/ в майчиното мляко. Те понижават активността на специфичния чернодробен ензим, който преработва билирубина.</a:t>
            </a:r>
          </a:p>
          <a:p>
            <a:pPr lvl="0">
              <a:buSzPct val="45000"/>
              <a:buFont typeface="StarSymbol"/>
              <a:buChar char="●"/>
            </a:pPr>
            <a:endParaRPr lang="en-US"/>
          </a:p>
          <a:p>
            <a:pPr lvl="0">
              <a:buSzPct val="45000"/>
              <a:buFont typeface="StarSymbol"/>
              <a:buChar char="●"/>
            </a:pPr>
            <a:r>
              <a:rPr lang="en-US"/>
              <a:t>Започва като  физиологичната жълтеница, но  продължава няколко седмици, дори месеци. Вече не се препоръчва се спиране на кърменето за 2-3 дни.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1C94E-80E8-44DD-85DC-F7F15259CEA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/>
              <a:t>Millia neonatorum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6CA8F9-02BF-4301-A5E2-86EB1067B0C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en-US"/>
              <a:t>Представляват малки, бели, леко надигнати възелчета /предимно по носа/, които изчезват спонтанно след 2-3та седмица. Дължат се на хормонално обусловена хиперсекреция на мастните жлези. Когато тези комедони се инфектират, състоянието се означава като неонатално акне. Необходимо е обработка на кожата с антисептични пудри.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CBF29-CB2A-4FE7-B65B-705B8626835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/>
              <a:t>Millia neonatorum</a:t>
            </a:r>
          </a:p>
        </p:txBody>
      </p:sp>
      <p:pic>
        <p:nvPicPr>
          <p:cNvPr id="3" name="">
            <a:extLst>
              <a:ext uri="{FF2B5EF4-FFF2-40B4-BE49-F238E27FC236}">
                <a16:creationId xmlns:a16="http://schemas.microsoft.com/office/drawing/2014/main" id="{BE4769E2-9063-482C-A2D4-31FB449482AF}"/>
              </a:ext>
            </a:extLst>
          </p:cNvPr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864520" y="1326600"/>
            <a:ext cx="4349880" cy="3288239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8DDB7-7C44-4B19-8119-96F750AA4AD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/>
              <a:t>Miliaria crystallina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0B8FEE-60C7-42B6-BD8F-3B81CADA2E6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en-US"/>
              <a:t>Усилената секреция на потните жлези предизвиква появата на ситни мехурчета, изпълнени с бистра течност. Най-често са локализирани по челото и вратлето. Наблюдават се предимно при доносени деца, при висока околна температура и влажност.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08E19-9EDE-4DD8-B9F4-150ACB3A050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/>
              <a:t>Физиологично спадане на тегло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E44FCF-2770-4226-A960-9B83297821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en-US"/>
              <a:t>Наблюдава се при всички новородени в първите 3-4 дни. Обикновено се губят 3-8 до 10% от рожденото тегло.</a:t>
            </a:r>
          </a:p>
          <a:p>
            <a:pPr lvl="0">
              <a:buSzPct val="45000"/>
              <a:buFont typeface="StarSymbol"/>
              <a:buChar char="●"/>
            </a:pPr>
            <a:endParaRPr lang="en-US"/>
          </a:p>
          <a:p>
            <a:pPr lvl="0">
              <a:buSzPct val="45000"/>
              <a:buFont typeface="StarSymbol"/>
              <a:buChar char="●"/>
            </a:pPr>
            <a:r>
              <a:rPr lang="en-US"/>
              <a:t>Причините са комплексни: преобладаване на катаболните /разградни/ процеси, недостатъчен внос на течности и кърма, прегряване, ниска влажност на околната среда и други. Възстановяване на теглото при 25% от децата е до края на 6-я ден, а при останалите към 10-15 ден.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0F94E-4D13-44F0-A313-715FC3594DF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3999" y="74160"/>
            <a:ext cx="9071640" cy="1250280"/>
          </a:xfrm>
        </p:spPr>
        <p:txBody>
          <a:bodyPr/>
          <a:lstStyle/>
          <a:p>
            <a:pPr lvl="0"/>
            <a:r>
              <a:rPr lang="en-US"/>
              <a:t>Febris transitoria /жадна треска при новороденото/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076968-668E-4715-928D-3F565B44D08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en-US"/>
              <a:t>При спад на теглото &gt;10% от рожденото , може да се наблюдава повишение на телесната температура до 38-39С. Фебрилитетът съвпада с максималния тегловен дефицит.</a:t>
            </a:r>
          </a:p>
          <a:p>
            <a:pPr lvl="0">
              <a:buSzPct val="45000"/>
              <a:buFont typeface="StarSymbol"/>
              <a:buChar char="●"/>
            </a:pPr>
            <a:endParaRPr lang="en-US"/>
          </a:p>
          <a:p>
            <a:pPr lvl="0">
              <a:buSzPct val="45000"/>
              <a:buFont typeface="StarSymbol"/>
              <a:buChar char="●"/>
            </a:pPr>
            <a:r>
              <a:rPr lang="en-US"/>
              <a:t>Общото състояние е запазено, но детето е неспокойно, жадно и със сухи лигавици. Касае се за хипертонична дехидратация, свързана с приемането на богата на белтъчини коластра, недостатъчен внос на течности и въглехидрати. Лечението включва внасянето на течности през устата – 5% глюкоза. При загуба около и над 10% фебрилитетът се овладява чрез прилагане на глюкозни разтвори (венозна инфузия) и евентуално антипиретици.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D7E1D-F74D-4061-A42F-A59E2856463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3999" y="74160"/>
            <a:ext cx="9071640" cy="1250280"/>
          </a:xfrm>
        </p:spPr>
        <p:txBody>
          <a:bodyPr/>
          <a:lstStyle/>
          <a:p>
            <a:pPr lvl="0"/>
            <a:r>
              <a:rPr lang="en-US"/>
              <a:t>Полова /хормонална/ криза /mastopatia neonatorum/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14DC58-DE19-4780-A503-C76EFDC9809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en-US"/>
              <a:t>При около половината от новородените и от двата пола към 5-7 ден млечните жлези се уголемяват, стават плътни и леко болезнени, но без зачервяване на надлежащата кожа. При лек натиск от жлезата се изцеждат няколко капки коластроподобен секрет. Това е свързано с преминаване от майката у плода на естрогени и пролактин /хормони/ през последните месеци на бременността. След раждането тези хормони активират млечните жлези.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/>
              <a:t>Лечение не се прилага, симптоматиката изчезва към 2-3 седмица. През това време гърдите не трябва да се изцеждат поради риск от внасяне на инфекция с последващ  мастит.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/>
              <a:t>Резултат от хормоналната активация е наличието на стъкловиден секрет от вулвата при момиченцата /десквамативен  вулвовагинит/. Понякога може да бъде кръвенисто обагрен, поради разкъсване на повърхностни съдове на влагалищната лигавица /псевдоменструация/.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/>
              <a:t>При някой деца от мъжки пол тестисите се уголемяват / едностранно или двустранно/, поради натрупване на течност в скроталната торбичка- хидроцеле. Преминава без лечение за няколко седмици.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A9A70-83D0-4681-AAC3-92171E0153F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/>
              <a:t>Полова криза</a:t>
            </a:r>
          </a:p>
        </p:txBody>
      </p:sp>
      <p:pic>
        <p:nvPicPr>
          <p:cNvPr id="3" name="">
            <a:extLst>
              <a:ext uri="{FF2B5EF4-FFF2-40B4-BE49-F238E27FC236}">
                <a16:creationId xmlns:a16="http://schemas.microsoft.com/office/drawing/2014/main" id="{B9B8B613-5413-486E-B9BB-3200B229624D}"/>
              </a:ext>
            </a:extLst>
          </p:cNvPr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03640" y="1548000"/>
            <a:ext cx="4426920" cy="2845440"/>
          </a:xfrm>
        </p:spPr>
      </p:pic>
      <p:pic>
        <p:nvPicPr>
          <p:cNvPr id="4" name="">
            <a:extLst>
              <a:ext uri="{FF2B5EF4-FFF2-40B4-BE49-F238E27FC236}">
                <a16:creationId xmlns:a16="http://schemas.microsoft.com/office/drawing/2014/main" id="{77826F76-6507-4C82-96E6-7F7C48447E3C}"/>
              </a:ext>
            </a:extLst>
          </p:cNvPr>
          <p:cNvPicPr>
            <a:picLocks noGrp="1" noChangeAspect="1"/>
          </p:cNvPicPr>
          <p:nvPr>
            <p:ph type="pic" idx="4294967295"/>
          </p:nvPr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6132960" y="1326600"/>
            <a:ext cx="2466000" cy="3288239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52BC9-D982-487D-BBE1-DBF4829DBE5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/>
              <a:t>Хидроцеле у новородено</a:t>
            </a:r>
          </a:p>
        </p:txBody>
      </p:sp>
      <p:pic>
        <p:nvPicPr>
          <p:cNvPr id="3" name="">
            <a:extLst>
              <a:ext uri="{FF2B5EF4-FFF2-40B4-BE49-F238E27FC236}">
                <a16:creationId xmlns:a16="http://schemas.microsoft.com/office/drawing/2014/main" id="{5B4F2847-C80C-47BA-A040-B31C2623A863}"/>
              </a:ext>
            </a:extLst>
          </p:cNvPr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847600" y="1326600"/>
            <a:ext cx="4384080" cy="3288239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FA5D-5D1C-4A0E-8765-0491CA1C840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3999" y="74160"/>
            <a:ext cx="9071640" cy="1250280"/>
          </a:xfrm>
        </p:spPr>
        <p:txBody>
          <a:bodyPr/>
          <a:lstStyle/>
          <a:p>
            <a:pPr lvl="0"/>
            <a:r>
              <a:rPr lang="en-US"/>
              <a:t>Пикочо – киселинен инфаркт на бъбрека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3C70C-A4D1-45A0-A3A3-A517E8C73B9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en-US"/>
              <a:t>Към 3-4 денонощие след раждането урината на новороденото става червеникава и оцветява пелената керемидено-червено. Това е свързано с повишено отделяне на урати, намалена способност да се разтварят в малкото количество  урина, хемоконцентрация на кръвта /високи хемоглобин и хематокрит/. Приема на достатъчно течности и увеличаване на количеството урина допринасят за изчезването на оцветяването. Необходимо е да се изключи хематурия /кръв в урината/. Ако след първата седмица по пелените на детето се регистрират кафеникави петна при престой на открито, тогава трябва да се мисли за вродено метаболитно заболяване /алкаптонурия/.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119B-B4A6-474B-A118-BF6B6E1A50E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 dirty="0" err="1"/>
              <a:t>Какво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адаптационните</a:t>
            </a:r>
            <a:r>
              <a:rPr lang="en-US" dirty="0"/>
              <a:t> </a:t>
            </a:r>
            <a:r>
              <a:rPr lang="en-US" dirty="0" err="1"/>
              <a:t>прояви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54FAF3-26ED-41A9-8013-6452FA31855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en-US" dirty="0" err="1"/>
              <a:t>През</a:t>
            </a:r>
            <a:r>
              <a:rPr lang="en-US" dirty="0"/>
              <a:t> </a:t>
            </a:r>
            <a:r>
              <a:rPr lang="en-US" dirty="0" err="1"/>
              <a:t>ранния</a:t>
            </a:r>
            <a:r>
              <a:rPr lang="en-US" dirty="0"/>
              <a:t> </a:t>
            </a:r>
            <a:r>
              <a:rPr lang="en-US" dirty="0" err="1"/>
              <a:t>неонатален</a:t>
            </a:r>
            <a:r>
              <a:rPr lang="en-US" dirty="0"/>
              <a:t> </a:t>
            </a:r>
            <a:r>
              <a:rPr lang="en-US" dirty="0" err="1"/>
              <a:t>период</a:t>
            </a:r>
            <a:r>
              <a:rPr lang="en-US" dirty="0"/>
              <a:t> у </a:t>
            </a:r>
            <a:r>
              <a:rPr lang="en-US" dirty="0" err="1"/>
              <a:t>новороденото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наблюдават</a:t>
            </a:r>
            <a:r>
              <a:rPr lang="en-US" dirty="0"/>
              <a:t> </a:t>
            </a:r>
            <a:r>
              <a:rPr lang="en-US" dirty="0" err="1"/>
              <a:t>редица</a:t>
            </a:r>
            <a:r>
              <a:rPr lang="en-US" dirty="0"/>
              <a:t> </a:t>
            </a:r>
            <a:r>
              <a:rPr lang="en-US" dirty="0" err="1"/>
              <a:t>прояви</a:t>
            </a:r>
            <a:r>
              <a:rPr lang="en-US" dirty="0"/>
              <a:t>, </a:t>
            </a:r>
            <a:r>
              <a:rPr lang="en-US" dirty="0" err="1"/>
              <a:t>които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израз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адаптацията</a:t>
            </a:r>
            <a:r>
              <a:rPr lang="en-US" dirty="0"/>
              <a:t> </a:t>
            </a:r>
            <a:r>
              <a:rPr lang="en-US" dirty="0" err="1"/>
              <a:t>му</a:t>
            </a:r>
            <a:r>
              <a:rPr lang="en-US" dirty="0"/>
              <a:t> </a:t>
            </a:r>
            <a:r>
              <a:rPr lang="en-US" dirty="0" err="1"/>
              <a:t>към</a:t>
            </a:r>
            <a:r>
              <a:rPr lang="en-US" dirty="0"/>
              <a:t> </a:t>
            </a:r>
            <a:r>
              <a:rPr lang="en-US" dirty="0" err="1"/>
              <a:t>екстраутеринните</a:t>
            </a:r>
            <a:r>
              <a:rPr lang="en-US" dirty="0"/>
              <a:t> </a:t>
            </a:r>
            <a:r>
              <a:rPr lang="en-US" dirty="0" err="1"/>
              <a:t>условия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живот</a:t>
            </a:r>
            <a:r>
              <a:rPr lang="en-US" dirty="0"/>
              <a:t>.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 dirty="0" err="1"/>
              <a:t>Те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наричат</a:t>
            </a:r>
            <a:r>
              <a:rPr lang="en-US" dirty="0"/>
              <a:t> </a:t>
            </a:r>
            <a:r>
              <a:rPr lang="en-US" b="1" dirty="0" err="1"/>
              <a:t>физиологични</a:t>
            </a:r>
            <a:r>
              <a:rPr lang="en-US" b="1" dirty="0"/>
              <a:t> </a:t>
            </a:r>
            <a:r>
              <a:rPr lang="en-US" b="1" dirty="0" err="1"/>
              <a:t>адаптационни</a:t>
            </a:r>
            <a:r>
              <a:rPr lang="en-US" b="1" dirty="0"/>
              <a:t> </a:t>
            </a:r>
            <a:r>
              <a:rPr lang="en-US" b="1" dirty="0" err="1"/>
              <a:t>прояви</a:t>
            </a:r>
            <a:r>
              <a:rPr lang="en-US" b="1" dirty="0"/>
              <a:t>,</a:t>
            </a:r>
            <a:r>
              <a:rPr lang="en-US" dirty="0"/>
              <a:t> </a:t>
            </a:r>
            <a:r>
              <a:rPr lang="en-US" dirty="0" err="1"/>
              <a:t>защото</a:t>
            </a:r>
            <a:r>
              <a:rPr lang="en-US" dirty="0"/>
              <a:t> </a:t>
            </a:r>
            <a:r>
              <a:rPr lang="en-US" dirty="0" err="1"/>
              <a:t>имат</a:t>
            </a:r>
            <a:r>
              <a:rPr lang="en-US" dirty="0"/>
              <a:t> </a:t>
            </a:r>
            <a:r>
              <a:rPr lang="en-US" dirty="0" err="1"/>
              <a:t>бързопреходен</a:t>
            </a:r>
            <a:r>
              <a:rPr lang="en-US" dirty="0"/>
              <a:t> </a:t>
            </a:r>
            <a:r>
              <a:rPr lang="en-US" dirty="0" err="1"/>
              <a:t>характер</a:t>
            </a:r>
            <a:r>
              <a:rPr lang="en-US" dirty="0"/>
              <a:t>,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водят</a:t>
            </a:r>
            <a:r>
              <a:rPr lang="en-US" dirty="0"/>
              <a:t> </a:t>
            </a:r>
            <a:r>
              <a:rPr lang="en-US" dirty="0" err="1"/>
              <a:t>до</a:t>
            </a:r>
            <a:r>
              <a:rPr lang="en-US" dirty="0"/>
              <a:t> </a:t>
            </a:r>
            <a:r>
              <a:rPr lang="en-US" dirty="0" err="1"/>
              <a:t>нарушения</a:t>
            </a:r>
            <a:r>
              <a:rPr lang="en-US" dirty="0"/>
              <a:t> в </a:t>
            </a:r>
            <a:r>
              <a:rPr lang="en-US" dirty="0" err="1"/>
              <a:t>общото</a:t>
            </a:r>
            <a:r>
              <a:rPr lang="en-US" dirty="0"/>
              <a:t> </a:t>
            </a:r>
            <a:r>
              <a:rPr lang="en-US" dirty="0" err="1"/>
              <a:t>състояние</a:t>
            </a:r>
            <a:r>
              <a:rPr lang="en-US" dirty="0"/>
              <a:t>, </a:t>
            </a:r>
            <a:r>
              <a:rPr lang="en-US" dirty="0" err="1"/>
              <a:t>липсва</a:t>
            </a:r>
            <a:r>
              <a:rPr lang="en-US" dirty="0"/>
              <a:t> </a:t>
            </a:r>
            <a:r>
              <a:rPr lang="en-US" dirty="0" err="1"/>
              <a:t>необходимост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лечение</a:t>
            </a:r>
            <a:r>
              <a:rPr lang="en-US" dirty="0"/>
              <a:t> и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наблюдават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голям</a:t>
            </a:r>
            <a:r>
              <a:rPr lang="en-US" dirty="0"/>
              <a:t> </a:t>
            </a:r>
            <a:r>
              <a:rPr lang="en-US" dirty="0" err="1"/>
              <a:t>брой</a:t>
            </a:r>
            <a:r>
              <a:rPr lang="en-US" dirty="0"/>
              <a:t> </a:t>
            </a:r>
            <a:r>
              <a:rPr lang="en-US" dirty="0" err="1"/>
              <a:t>новородени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4B291-C439-4BC1-9E9D-3AF4978AF9B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/>
              <a:t>Пикочно-киселинен инфаркт</a:t>
            </a:r>
          </a:p>
        </p:txBody>
      </p:sp>
      <p:pic>
        <p:nvPicPr>
          <p:cNvPr id="3" name="">
            <a:extLst>
              <a:ext uri="{FF2B5EF4-FFF2-40B4-BE49-F238E27FC236}">
                <a16:creationId xmlns:a16="http://schemas.microsoft.com/office/drawing/2014/main" id="{4CD64F16-D447-4665-8C2B-419C96100BAA}"/>
              </a:ext>
            </a:extLst>
          </p:cNvPr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836080" y="1326600"/>
            <a:ext cx="4407120" cy="3288239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243A8-C918-4DB6-A0C3-2C118B0799F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/>
              <a:t>Vernix caseosa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BAA0E2-282F-4C2B-8D90-4C7AD10A6E8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999" y="1097280"/>
            <a:ext cx="9071640" cy="3931920"/>
          </a:xfrm>
        </p:spPr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en-US"/>
              <a:t>Продукт на секреторната дейност на плода, а също така, че произхожда от обменните процеси на клетките на кожата. Vernix caseosa предпазва плода от мацерация по време на вътреутробното развитие. Има и данни за противовъзпалителните му свойства, но те са противоречиви. След раждането при доносени деца той се установява най-често по гърба и гънки /аксиларни и ингвинални/. Недоносените са почти изцяло покрити с него, а при преносените липсва. Нормално има сивкавобял цвят, но може да бъде жълтеникаво или зеленикаво оцветен, което е патология. Отстраняването му от кожата и гънките се извършва при първия тоалет. Задържането му предизвиква разраняване поради окисляване на мастните киселини.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911EF-DBCB-42EA-97A7-BA90AC19000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/>
              <a:t>Vernix caseosa</a:t>
            </a:r>
          </a:p>
        </p:txBody>
      </p:sp>
      <p:pic>
        <p:nvPicPr>
          <p:cNvPr id="3" name="">
            <a:extLst>
              <a:ext uri="{FF2B5EF4-FFF2-40B4-BE49-F238E27FC236}">
                <a16:creationId xmlns:a16="http://schemas.microsoft.com/office/drawing/2014/main" id="{3C4FB023-8CA0-4540-AB25-9F1578D02AB6}"/>
              </a:ext>
            </a:extLst>
          </p:cNvPr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883160" y="1326600"/>
            <a:ext cx="6312960" cy="3288239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4C0AE-2E9D-4816-AE7C-EFD3D8E51BF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/>
              <a:t>Erythema neonatorum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0E08C6-0CDF-4C01-97DA-F41CB2415B7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en-US"/>
              <a:t>Това е физиологично зачервяване на кожата в първите два-три дни, последвано от финно залющване. Дължи се на разширяването на повърхностните капиляри, в резултат от дразненето от сухия въздух и пелените. Достатъчно е овлажняването на кожата за предотвратяването на сухотата й и задълбочаване на залющването.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6F5BA-CC20-4A0B-8B15-45A5D52EA88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/>
              <a:t>Erythema toxicum neonatorum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3E3B57-FBEB-4889-90DF-87EDCE00186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en-US"/>
              <a:t>Това е макуло-папулозен обрив по лицето, тялото и крайниците на новороденото, демонстриран към 2-3 денонощие. Представя се от бледа централна зона и периферно зачервяване, изпъква над нивото на кожата. Често в центъра се оформя мехурче с бистро или кремообразно съдържимо.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/>
              <a:t>Касае се за алергична реакция в резултат на високото белтъчно съдържание на майчината коластра. Обривът най-често изчезва след третия ден, когато коластрата се заменя със зряла кърма. Последната е със значително по-нисък белтъчен състав. В повечето случаи лечение не се налага. Когато обривът е обилен, се прилагат противоалергични средства – Ca gluconici 10% per os, Urbason i.m или i.v.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/>
              <a:t>При наслояване на вторична стафилококова инфекция може да премине в пиодермия /бактериална кожна инфекция, налагаща локално, често и антибиотично лечение/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D4BC8-AF4E-47E1-BAB6-EF72FDB9C6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/>
              <a:t>Erythema toxicum neonatorum</a:t>
            </a:r>
          </a:p>
        </p:txBody>
      </p:sp>
      <p:pic>
        <p:nvPicPr>
          <p:cNvPr id="3" name="">
            <a:extLst>
              <a:ext uri="{FF2B5EF4-FFF2-40B4-BE49-F238E27FC236}">
                <a16:creationId xmlns:a16="http://schemas.microsoft.com/office/drawing/2014/main" id="{6E39A501-70CB-465A-BFCA-46B79DD5433A}"/>
              </a:ext>
            </a:extLst>
          </p:cNvPr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614680" y="1326600"/>
            <a:ext cx="4849560" cy="3288239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A73A6-2598-464C-BC4B-C711053606C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/>
              <a:t>Физиологична жълтеница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2D38D-8CE5-474E-8EA2-2EC33A5A5AA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en-US"/>
              <a:t> Дължи се на усилено разрушаване на феталните еритроцити и преходен дефицит на специфичен чернодробен ензим за преработка на билирубина /образува се при разграждането на еритроцитите и съответно хемоглобина/.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/>
              <a:t>Клиничната изява е жълтеница, която се изявява след първото денонощие, усилва се постепенно при добро общо състояние на новороденото. Изпражненията са нормално оцветени, урината е светла, липсва  анемия и увеличение на черен дроб и слезка. Стойностите на билирубина в кръвта най-често не надвишават 200 ммол/л при доносени и 240 ммол/л при недоносени новородени.</a:t>
            </a:r>
          </a:p>
          <a:p>
            <a:pPr lvl="0">
              <a:buSzPct val="45000"/>
              <a:buFont typeface="StarSymbol"/>
              <a:buChar char="●"/>
            </a:pPr>
            <a:endParaRPr lang="en-US"/>
          </a:p>
          <a:p>
            <a:pPr lvl="0">
              <a:buSzPct val="45000"/>
              <a:buFont typeface="StarSymbol"/>
              <a:buChar char="●"/>
            </a:pPr>
            <a:r>
              <a:rPr lang="en-US"/>
              <a:t>Избледняването на жълтеницата и нормализирането на кръвния билирубин става не по-късно от края на първата седмица при доносени и третата седмица при недоносени. Лечение не се налага. Евентуално прием през устата на 5% глюкоза.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45AA2-8BB5-4297-9C93-04912DF5414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/>
              <a:t>Жълтеница</a:t>
            </a:r>
          </a:p>
        </p:txBody>
      </p:sp>
      <p:pic>
        <p:nvPicPr>
          <p:cNvPr id="3" name="">
            <a:extLst>
              <a:ext uri="{FF2B5EF4-FFF2-40B4-BE49-F238E27FC236}">
                <a16:creationId xmlns:a16="http://schemas.microsoft.com/office/drawing/2014/main" id="{B7E1E033-0B93-45D1-B85F-D740D84CF917}"/>
              </a:ext>
            </a:extLst>
          </p:cNvPr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395520" y="1326600"/>
            <a:ext cx="3288239" cy="3288239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17456</TotalTime>
  <Words>1175</Words>
  <Application>Microsoft Office PowerPoint</Application>
  <PresentationFormat>Widescreen</PresentationFormat>
  <Paragraphs>68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Liberation Sans</vt:lpstr>
      <vt:lpstr>Liberation Serif</vt:lpstr>
      <vt:lpstr>StarSymbol</vt:lpstr>
      <vt:lpstr>Default</vt:lpstr>
      <vt:lpstr>PowerPoint Presentation</vt:lpstr>
      <vt:lpstr>Какво са адаптационните прояви</vt:lpstr>
      <vt:lpstr>Vernix caseosa</vt:lpstr>
      <vt:lpstr>Vernix caseosa</vt:lpstr>
      <vt:lpstr>Erythema neonatorum</vt:lpstr>
      <vt:lpstr>Erythema toxicum neonatorum</vt:lpstr>
      <vt:lpstr>Erythema toxicum neonatorum</vt:lpstr>
      <vt:lpstr>Физиологична жълтеница</vt:lpstr>
      <vt:lpstr>Жълтеница</vt:lpstr>
      <vt:lpstr>Жълтеница от майчина кърма</vt:lpstr>
      <vt:lpstr>Millia neonatorum</vt:lpstr>
      <vt:lpstr>Millia neonatorum</vt:lpstr>
      <vt:lpstr>Miliaria crystallina</vt:lpstr>
      <vt:lpstr>Физиологично спадане на тегло</vt:lpstr>
      <vt:lpstr>Febris transitoria /жадна треска при новороденото/</vt:lpstr>
      <vt:lpstr>Полова /хормонална/ криза /mastopatia neonatorum/</vt:lpstr>
      <vt:lpstr>Полова криза</vt:lpstr>
      <vt:lpstr>Хидроцеле у новородено</vt:lpstr>
      <vt:lpstr>Пикочо – киселинен инфаркт на бъбрека</vt:lpstr>
      <vt:lpstr>Пикочно-киселинен инфаркт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28</cp:revision>
  <dcterms:created xsi:type="dcterms:W3CDTF">2017-10-20T23:41:18Z</dcterms:created>
  <dcterms:modified xsi:type="dcterms:W3CDTF">2020-03-09T13:46:20Z</dcterms:modified>
</cp:coreProperties>
</file>