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2" r:id="rId7"/>
    <p:sldId id="276" r:id="rId8"/>
    <p:sldId id="263" r:id="rId9"/>
    <p:sldId id="267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6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79359" autoAdjust="0"/>
  </p:normalViewPr>
  <p:slideViewPr>
    <p:cSldViewPr>
      <p:cViewPr varScale="1">
        <p:scale>
          <a:sx n="58" d="100"/>
          <a:sy n="58" d="100"/>
        </p:scale>
        <p:origin x="-171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FDF15-2DAC-415A-8CB4-8F397AE4E9ED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3D3C1-41A5-46B9-9437-906C19946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68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mtClean="0"/>
              <a:t>Презентацията е подготвена от Ралица Брестничка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3D3C1-41A5-46B9-9437-906C199469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900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Тези различия</a:t>
            </a:r>
            <a:r>
              <a:rPr lang="bg-BG" baseline="0" dirty="0" smtClean="0"/>
              <a:t> могат да доведат до чувство на провал у момчетата в началното училище.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3D3C1-41A5-46B9-9437-906C199469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72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Клип: </a:t>
            </a:r>
            <a:r>
              <a:rPr lang="en-US" dirty="0" smtClean="0"/>
              <a:t>https://www.youtube.com/watch?v=_V_lVeilKks</a:t>
            </a:r>
            <a:r>
              <a:rPr lang="bg-BG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3D3C1-41A5-46B9-9437-906C199469D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12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С уговорката, че животът е по-сложен от книгите, тук</a:t>
            </a:r>
            <a:r>
              <a:rPr lang="bg-BG" baseline="0" dirty="0" smtClean="0"/>
              <a:t> става дума за важността на бащата при възпитанието на децата. Дори когато майката и бащата са разведение, участието на мъжа е важно за момичетата и момчетата. Важно е да се отбележи, че понякога бащината фигура не е биологичният баща. Може да бъде доведен баща, дядо, чичо, близък приятел на семейството.</a:t>
            </a:r>
          </a:p>
          <a:p>
            <a:endParaRPr lang="bg-BG" baseline="0" dirty="0" smtClean="0"/>
          </a:p>
          <a:p>
            <a:r>
              <a:rPr lang="bg-BG" baseline="0" dirty="0" smtClean="0"/>
              <a:t>Боричкането дава физическа активност и забавление, като едновременно с това учи кога е време да спреш, кога си преминал границата. Момчетата са по-склонни да действат, без да обмислят, затова тази вътрешна спирачка е важна за тях. Силният мъж владее себе си.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3D3C1-41A5-46B9-9437-906C199469D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868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baseline="0" dirty="0" smtClean="0"/>
              <a:t>Майката е „първата любов“ на момчето. Тя му помага да изгради увереност и самочувствие в общуването с момичетата. Същевременно му показва, че момичета и момчета могат да бъдат приятели.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3D3C1-41A5-46B9-9437-906C199469D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8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Самата книга залага на превенция, отколкото на интервенция.</a:t>
            </a:r>
          </a:p>
          <a:p>
            <a:r>
              <a:rPr lang="bg-BG" dirty="0" smtClean="0"/>
              <a:t>Рисково поведение – безотговорно, безразсъдно</a:t>
            </a:r>
            <a:r>
              <a:rPr lang="bg-BG" baseline="0" dirty="0" smtClean="0"/>
              <a:t> поведение с цел да впечатлят връстници, да се включат в група, да се отличат, да се причислят към големите, възрастните (пътни инциденти, екстремни преживявания) – липса на ритуали по инициация, система на менторство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3D3C1-41A5-46B9-9437-906C199469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61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Ориентировъчни тенденции.</a:t>
            </a:r>
          </a:p>
          <a:p>
            <a:r>
              <a:rPr lang="bg-BG" dirty="0" smtClean="0"/>
              <a:t>Съветът</a:t>
            </a:r>
            <a:r>
              <a:rPr lang="bg-BG" baseline="0" dirty="0" smtClean="0"/>
              <a:t> идва в противовес на тенденцията майките да бъдат по-сурови с момчетата, за да не ги разнежат прекалено.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3D3C1-41A5-46B9-9437-906C199469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23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Момчетата имат нужда от спорт.</a:t>
            </a:r>
            <a:r>
              <a:rPr lang="bg-BG" baseline="0" dirty="0" smtClean="0"/>
              <a:t> Той им осигурява движение и забавление. Освен това ги учи на ценности и много често им дава достъп до менторско взаимооотношение. Помага им да се впишат по положителен начин в група от връстници. Учи ги да се грижат за здравето си. Може  да подпомогне връзката с бащата, защото споделянето на любим спорт сплотява. Същевременно може да бъде нож с две остриета и да има и негативно влияние, ако се поставя твърде голям акцент върху победата и провала и се насърчава нездравата конкурентност. Освен, че може да доведе до преумора и травми, това отблъсква по-голямата част от момчетата и те се отказват да спортуват изобщо.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3D3C1-41A5-46B9-9437-906C199469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74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Менторът е възрастен мъж с приятелско, но ясно изразено лидерско отношение към момчето. Ако възрастният се опитва да се наложи със заплахи и сила, то за момчето е въпрос на чест да се опита да надделее с агресивно и защитно</a:t>
            </a:r>
            <a:r>
              <a:rPr lang="bg-BG" baseline="0" dirty="0" smtClean="0"/>
              <a:t> поведение.</a:t>
            </a:r>
          </a:p>
          <a:p>
            <a:r>
              <a:rPr lang="bg-BG" baseline="0" dirty="0" smtClean="0"/>
              <a:t>Ако не знаеш кой си, много по-лесно е да се заявиш през това кой не си.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dirty="0" smtClean="0"/>
              <a:t>Ритуал за посвещаване – модерната инициация – около 10 години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3D3C1-41A5-46B9-9437-906C199469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93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Тестостеронът е хормонът, който повлиява в огромна степен развитието на момчетата. За сравнение, естрогенът не оказва такова влияние върху физическото и мозъчно развитие на момичетата.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3D3C1-41A5-46B9-9437-906C199469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28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Спира</a:t>
            </a:r>
            <a:r>
              <a:rPr lang="bg-BG" baseline="0" dirty="0" smtClean="0"/>
              <a:t> развитието на плода като женски и започва развитието на мъжки белези – пенис, тестиси, фини промени в мозъка и тялото. Забавянето на развитието на пениса и тестисите може да се навакса през първата година от живота.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3D3C1-41A5-46B9-9437-906C199469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74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dirty="0" smtClean="0"/>
              <a:t>Структура – мафиотска, религиозна,</a:t>
            </a:r>
            <a:r>
              <a:rPr lang="bg-BG" baseline="0" dirty="0" smtClean="0"/>
              <a:t> обществена. </a:t>
            </a:r>
            <a:r>
              <a:rPr lang="bg-BG" dirty="0" smtClean="0"/>
              <a:t>Момчетата учат най-добре от ясен, справедлив и човечен лидер. </a:t>
            </a:r>
            <a:endParaRPr lang="en-US" dirty="0" smtClean="0"/>
          </a:p>
          <a:p>
            <a:r>
              <a:rPr lang="bg-BG" dirty="0" smtClean="0"/>
              <a:t>Високите</a:t>
            </a:r>
            <a:r>
              <a:rPr lang="bg-BG" baseline="0" dirty="0" smtClean="0"/>
              <a:t> нива на стрес предизвикани от жесток или хаотичен лидер ги тласкат към размирици, неподчинение и мачизъм. Изразяват тревожността си чрез тичане и шум.</a:t>
            </a:r>
          </a:p>
          <a:p>
            <a:r>
              <a:rPr lang="bg-BG" baseline="0" dirty="0" smtClean="0"/>
              <a:t>Разделението на труда на лов и събирачество е в основата на половите различия – ловът е дейност, изискваща издръжливост за дълъг период, внезапен прилив на енергия и интензивно мускулно натоварване за кратък период, ясно лидерство.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3D3C1-41A5-46B9-9437-906C199469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46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Специализация на полукълбата:</a:t>
            </a:r>
            <a:r>
              <a:rPr lang="bg-BG" baseline="0" dirty="0" smtClean="0"/>
              <a:t> Лява – език и логика, четене, писане правопис, запомняне на имена, дати и факти, Дясна – емоции, пространство, движение. Л расте по-бавно от Д, а при момчетата развитието е забавено заради тестостерона, естрогенът кара невроните да растат. Д се опитва да създаде връзки с Л, но заради забавянето при момчетата създаването на връзки между полукълбата е по-неуспешно, затова мъжкият мозък е по-богат на вътрешни връзки в Д, но по-беден на връзки между Д и Л. Това резултира в повече трудности при четенето, говоренето за чувства и мълчаливото съзерцание. Момчетата са много добри в пространствената ориентация. Упражненията обаче имат най-голямо влияние върху създаването на връзки в мозъка.</a:t>
            </a:r>
            <a:r>
              <a:rPr lang="en-US" baseline="0" dirty="0" smtClean="0"/>
              <a:t> </a:t>
            </a:r>
            <a:r>
              <a:rPr lang="bg-BG" baseline="0" dirty="0" smtClean="0"/>
              <a:t>Мозъкът е много пластичен.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3D3C1-41A5-46B9-9437-906C199469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1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V_lVeilKk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2746"/>
            <a:ext cx="2286000" cy="35302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Как се възпитават момчета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По книгата на Стив Бидълф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3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Тестостерон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8 гест. седмица – активира се У</a:t>
            </a:r>
            <a:r>
              <a:rPr lang="en-US" dirty="0" smtClean="0"/>
              <a:t>-</a:t>
            </a:r>
            <a:r>
              <a:rPr lang="bg-BG" dirty="0" smtClean="0"/>
              <a:t>хромозомата и започва производството на тестостерон</a:t>
            </a:r>
          </a:p>
          <a:p>
            <a:r>
              <a:rPr lang="bg-BG" dirty="0" smtClean="0"/>
              <a:t>15 гест. седмица – тестисите са напълно развити и произвеждат тестостерон</a:t>
            </a:r>
          </a:p>
          <a:p>
            <a:r>
              <a:rPr lang="bg-BG" dirty="0" smtClean="0"/>
              <a:t>Раждане – ниво на тестостерон на 12-годишно момче, впоследствие спада до нива сходни с тези на момичетата</a:t>
            </a:r>
          </a:p>
          <a:p>
            <a:r>
              <a:rPr lang="bg-BG" dirty="0" smtClean="0"/>
              <a:t>4 години – удвояване на нивата на тестостерон – висока физическа активност</a:t>
            </a:r>
          </a:p>
          <a:p>
            <a:r>
              <a:rPr lang="bg-BG" dirty="0" smtClean="0"/>
              <a:t>5 години </a:t>
            </a:r>
            <a:r>
              <a:rPr lang="bg-BG" dirty="0"/>
              <a:t>– </a:t>
            </a:r>
            <a:r>
              <a:rPr lang="bg-BG" dirty="0" smtClean="0"/>
              <a:t>спад</a:t>
            </a:r>
          </a:p>
        </p:txBody>
      </p:sp>
    </p:spTree>
    <p:extLst>
      <p:ext uri="{BB962C8B-B14F-4D97-AF65-F5344CB8AC3E}">
        <p14:creationId xmlns:p14="http://schemas.microsoft.com/office/powerpoint/2010/main" val="397568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Тестостерон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11-13 </a:t>
            </a:r>
            <a:r>
              <a:rPr lang="bg-BG" dirty="0"/>
              <a:t>години – 800% увеличение </a:t>
            </a:r>
            <a:r>
              <a:rPr lang="bg-BG" dirty="0" smtClean="0"/>
              <a:t>– бърз </a:t>
            </a:r>
            <a:r>
              <a:rPr lang="bg-BG" dirty="0"/>
              <a:t>растеж, нова организация на мозъка</a:t>
            </a:r>
          </a:p>
          <a:p>
            <a:r>
              <a:rPr lang="bg-BG" dirty="0" smtClean="0"/>
              <a:t>14 години – пик – окосмяване, акне, силни сексуални чувства, повишена активност, дезориентация вследствие на промени в мозъка</a:t>
            </a:r>
          </a:p>
          <a:p>
            <a:pPr lvl="1"/>
            <a:r>
              <a:rPr lang="bg-BG" dirty="0" smtClean="0"/>
              <a:t>Страст към съревнованието, желание за успех, стремеж да бъде закрилник</a:t>
            </a:r>
          </a:p>
          <a:p>
            <a:r>
              <a:rPr lang="bg-BG" dirty="0" smtClean="0"/>
              <a:t>40 години – спад</a:t>
            </a:r>
          </a:p>
        </p:txBody>
      </p:sp>
    </p:spTree>
    <p:extLst>
      <p:ext uri="{BB962C8B-B14F-4D97-AF65-F5344CB8AC3E}">
        <p14:creationId xmlns:p14="http://schemas.microsoft.com/office/powerpoint/2010/main" val="147019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Влияние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Растеж</a:t>
            </a:r>
            <a:endParaRPr lang="en-US" dirty="0" smtClean="0"/>
          </a:p>
          <a:p>
            <a:pPr lvl="1"/>
            <a:r>
              <a:rPr lang="en-US" dirty="0" smtClean="0"/>
              <a:t>30% </a:t>
            </a:r>
            <a:r>
              <a:rPr lang="bg-BG" dirty="0" smtClean="0"/>
              <a:t>повече мускулна маса</a:t>
            </a:r>
          </a:p>
          <a:p>
            <a:r>
              <a:rPr lang="bg-BG" dirty="0"/>
              <a:t>Е</a:t>
            </a:r>
            <a:r>
              <a:rPr lang="bg-BG" dirty="0" smtClean="0"/>
              <a:t>нергичност</a:t>
            </a:r>
            <a:r>
              <a:rPr lang="bg-BG" dirty="0"/>
              <a:t>, </a:t>
            </a:r>
            <a:r>
              <a:rPr lang="bg-BG" dirty="0" smtClean="0"/>
              <a:t>буйност, подвижност</a:t>
            </a:r>
          </a:p>
          <a:p>
            <a:r>
              <a:rPr lang="bg-BG" dirty="0"/>
              <a:t>С</a:t>
            </a:r>
            <a:r>
              <a:rPr lang="bg-BG" dirty="0" smtClean="0"/>
              <a:t>ексуален нагон</a:t>
            </a:r>
            <a:endParaRPr lang="en-US" dirty="0" smtClean="0"/>
          </a:p>
          <a:p>
            <a:r>
              <a:rPr lang="bg-BG" dirty="0" smtClean="0"/>
              <a:t>Стремеж към ясна йерархия и ред</a:t>
            </a:r>
          </a:p>
          <a:p>
            <a:pPr lvl="1"/>
            <a:r>
              <a:rPr lang="bg-BG" dirty="0" smtClean="0"/>
              <a:t>Кой командва?</a:t>
            </a:r>
          </a:p>
          <a:p>
            <a:pPr lvl="1"/>
            <a:r>
              <a:rPr lang="bg-BG" dirty="0" smtClean="0"/>
              <a:t>Какви са правилата?</a:t>
            </a:r>
          </a:p>
          <a:p>
            <a:pPr lvl="1"/>
            <a:r>
              <a:rPr lang="bg-BG" dirty="0" smtClean="0"/>
              <a:t>Справедливо ли се нагалат те?</a:t>
            </a:r>
            <a:endParaRPr lang="bg-BG" dirty="0"/>
          </a:p>
          <a:p>
            <a:pPr lvl="1"/>
            <a:r>
              <a:rPr lang="bg-BG" dirty="0" smtClean="0"/>
              <a:t>Насилието води до производството на повече тестостерон; самотата го понижава</a:t>
            </a:r>
          </a:p>
          <a:p>
            <a:r>
              <a:rPr lang="bg-BG" dirty="0" smtClean="0"/>
              <a:t>Еволюционно обяснение</a:t>
            </a:r>
          </a:p>
        </p:txBody>
      </p:sp>
    </p:spTree>
    <p:extLst>
      <p:ext uri="{BB962C8B-B14F-4D97-AF65-F5344CB8AC3E}">
        <p14:creationId xmlns:p14="http://schemas.microsoft.com/office/powerpoint/2010/main" val="137177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Какво имат нужда да научат момчетата от мъжете?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Емпатия</a:t>
            </a:r>
          </a:p>
          <a:p>
            <a:pPr lvl="1"/>
            <a:r>
              <a:rPr lang="bg-BG" dirty="0" smtClean="0"/>
              <a:t>Да разпознават чувствата по израженията на лицата на хората</a:t>
            </a:r>
          </a:p>
          <a:p>
            <a:r>
              <a:rPr lang="bg-BG" dirty="0" smtClean="0"/>
              <a:t>Емоционалност</a:t>
            </a:r>
          </a:p>
          <a:p>
            <a:pPr lvl="1"/>
            <a:r>
              <a:rPr lang="bg-BG" dirty="0" smtClean="0"/>
              <a:t>Да разпознават емоциите, като разчитат сигналите на тялото си</a:t>
            </a:r>
          </a:p>
          <a:p>
            <a:pPr lvl="1"/>
            <a:r>
              <a:rPr lang="bg-BG" dirty="0" smtClean="0"/>
              <a:t>Да умеят да се справят с тях, например да се оттеглят от дадена ситуация</a:t>
            </a:r>
          </a:p>
          <a:p>
            <a:r>
              <a:rPr lang="bg-BG" dirty="0" smtClean="0"/>
              <a:t>Да получават нежност</a:t>
            </a:r>
          </a:p>
          <a:p>
            <a:r>
              <a:rPr lang="bg-BG" dirty="0" smtClean="0"/>
              <a:t>Да общуват</a:t>
            </a:r>
          </a:p>
          <a:p>
            <a:pPr lvl="1"/>
            <a:r>
              <a:rPr lang="bg-BG" dirty="0" smtClean="0"/>
              <a:t>Да се сприятеляват и да се включват в игра или разговор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2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624"/>
            <a:ext cx="9144000" cy="620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06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Мозък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По-бавно развитие</a:t>
            </a:r>
          </a:p>
          <a:p>
            <a:r>
              <a:rPr lang="bg-BG" dirty="0" smtClean="0"/>
              <a:t>По-голяма маса</a:t>
            </a:r>
          </a:p>
          <a:p>
            <a:r>
              <a:rPr lang="bg-BG" dirty="0" smtClean="0"/>
              <a:t>По-малко връзки между хемисферите (</a:t>
            </a:r>
            <a:r>
              <a:rPr lang="en-US" dirty="0" smtClean="0"/>
              <a:t>corpus callosum</a:t>
            </a:r>
            <a:r>
              <a:rPr lang="bg-BG" dirty="0" smtClean="0"/>
              <a:t>)</a:t>
            </a:r>
            <a:endParaRPr lang="en-US" dirty="0" smtClean="0"/>
          </a:p>
          <a:p>
            <a:endParaRPr lang="bg-BG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635520"/>
            <a:ext cx="6477000" cy="3689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40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Мозък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Развитието на общата двигателна моторика при момчетата продължава от 6 до 12 месеца повече отколкото при момичетата.</a:t>
            </a:r>
          </a:p>
          <a:p>
            <a:pPr lvl="1"/>
            <a:r>
              <a:rPr lang="bg-BG" dirty="0" smtClean="0"/>
              <a:t>Фината моторика при момичетата се развива по-рано, техните пръсти са по-чувствителни от тези на момчетата.</a:t>
            </a:r>
          </a:p>
          <a:p>
            <a:pPr lvl="1"/>
            <a:r>
              <a:rPr lang="bg-BG" dirty="0" smtClean="0"/>
              <a:t>Момчетата имат нуждат да тичат, скачат, а не да стоят мирно.</a:t>
            </a:r>
          </a:p>
          <a:p>
            <a:r>
              <a:rPr lang="bg-BG" dirty="0" smtClean="0"/>
              <a:t>Разликите се изравняват в течение на развитието.</a:t>
            </a:r>
          </a:p>
        </p:txBody>
      </p:sp>
    </p:spTree>
    <p:extLst>
      <p:ext uri="{BB962C8B-B14F-4D97-AF65-F5344CB8AC3E}">
        <p14:creationId xmlns:p14="http://schemas.microsoft.com/office/powerpoint/2010/main" val="99052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hlinkClick r:id="rId3"/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0"/>
            <a:ext cx="4501288" cy="6868993"/>
          </a:xfrm>
        </p:spPr>
      </p:pic>
    </p:spTree>
    <p:extLst>
      <p:ext uri="{BB962C8B-B14F-4D97-AF65-F5344CB8AC3E}">
        <p14:creationId xmlns:p14="http://schemas.microsoft.com/office/powerpoint/2010/main" val="283295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Бащинството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b="1" dirty="0" smtClean="0"/>
              <a:t>Момчетата обичат...</a:t>
            </a:r>
          </a:p>
          <a:p>
            <a:r>
              <a:rPr lang="bg-BG" dirty="0" smtClean="0"/>
              <a:t>Боричкане и физически активности</a:t>
            </a:r>
          </a:p>
          <a:p>
            <a:pPr lvl="1"/>
            <a:r>
              <a:rPr lang="bg-BG" dirty="0" smtClean="0"/>
              <a:t>Самоконтрол и правила</a:t>
            </a:r>
          </a:p>
          <a:p>
            <a:r>
              <a:rPr lang="bg-BG" dirty="0" smtClean="0"/>
              <a:t>Да бъдат с татко си в големия свят</a:t>
            </a:r>
          </a:p>
          <a:p>
            <a:r>
              <a:rPr lang="bg-BG" dirty="0" smtClean="0"/>
              <a:t>Да бъдат с приятелите му</a:t>
            </a:r>
          </a:p>
          <a:p>
            <a:r>
              <a:rPr lang="bg-BG" dirty="0" smtClean="0"/>
              <a:t>Да се учат от татко си на умения</a:t>
            </a:r>
          </a:p>
          <a:p>
            <a:r>
              <a:rPr lang="bg-BG" dirty="0" smtClean="0"/>
              <a:t>Модел за подражание</a:t>
            </a:r>
          </a:p>
          <a:p>
            <a:pPr lvl="1"/>
            <a:r>
              <a:rPr lang="bg-BG" dirty="0" smtClean="0"/>
              <a:t>Поведение към по-слабите</a:t>
            </a:r>
          </a:p>
          <a:p>
            <a:pPr lvl="1"/>
            <a:r>
              <a:rPr lang="bg-BG" dirty="0" smtClean="0"/>
              <a:t>Отношения между партньори и уважение към жените</a:t>
            </a:r>
          </a:p>
          <a:p>
            <a:pPr lvl="1"/>
            <a:r>
              <a:rPr lang="bg-BG" dirty="0" smtClean="0"/>
              <a:t>Изразяване на чувства – думи и действия</a:t>
            </a:r>
          </a:p>
          <a:p>
            <a:r>
              <a:rPr lang="bg-BG" i="1" dirty="0" smtClean="0"/>
              <a:t>„Той винаги е зад теб. Бута те. Не те оставя да се провалиш.“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2587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Майки и синове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Личен опит с мъжете</a:t>
            </a:r>
          </a:p>
          <a:p>
            <a:pPr lvl="1"/>
            <a:r>
              <a:rPr lang="ru-RU" dirty="0"/>
              <a:t>Какви са мъжете? Как се отнасят с мен? С жените? С какво искам да са по-различни?</a:t>
            </a:r>
            <a:endParaRPr lang="bg-BG" dirty="0" smtClean="0"/>
          </a:p>
          <a:p>
            <a:endParaRPr lang="bg-BG" dirty="0"/>
          </a:p>
          <a:p>
            <a:pPr marL="0" indent="0">
              <a:buNone/>
            </a:pPr>
            <a:r>
              <a:rPr lang="bg-BG" b="1" dirty="0" smtClean="0"/>
              <a:t>Момчетата обичат...</a:t>
            </a:r>
          </a:p>
          <a:p>
            <a:r>
              <a:rPr lang="bg-BG" dirty="0" smtClean="0"/>
              <a:t>Да разговарят с майките си</a:t>
            </a:r>
          </a:p>
          <a:p>
            <a:r>
              <a:rPr lang="bg-BG" dirty="0" smtClean="0"/>
              <a:t>Да показват и получават нежност</a:t>
            </a:r>
          </a:p>
          <a:p>
            <a:r>
              <a:rPr lang="bg-BG" dirty="0" smtClean="0"/>
              <a:t>Да помагат и да готвят</a:t>
            </a:r>
          </a:p>
          <a:p>
            <a:endParaRPr lang="bg-BG" dirty="0"/>
          </a:p>
          <a:p>
            <a:r>
              <a:rPr lang="bg-BG" dirty="0" smtClean="0"/>
              <a:t>Опознаване на другия пол</a:t>
            </a:r>
          </a:p>
          <a:p>
            <a:r>
              <a:rPr lang="bg-BG" dirty="0" smtClean="0"/>
              <a:t>Подкрепяне на връзката с бащата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Пред какви трудности се изправят днешните момчета?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Агресия и насилие</a:t>
            </a:r>
          </a:p>
          <a:p>
            <a:r>
              <a:rPr lang="bg-BG" dirty="0" smtClean="0"/>
              <a:t>Алкохол и наркотици</a:t>
            </a:r>
          </a:p>
          <a:p>
            <a:r>
              <a:rPr lang="bg-BG" dirty="0" smtClean="0"/>
              <a:t>Риск от инциденти в тийнейджърска възраст</a:t>
            </a:r>
          </a:p>
          <a:p>
            <a:r>
              <a:rPr lang="bg-BG" dirty="0" smtClean="0"/>
              <a:t>Неувереност във взаимоотношенията</a:t>
            </a:r>
          </a:p>
          <a:p>
            <a:r>
              <a:rPr lang="bg-BG" dirty="0" smtClean="0"/>
              <a:t>Ниска успеваемост в училище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85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Полезна литература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Йеспер Юл</a:t>
            </a:r>
          </a:p>
          <a:p>
            <a:r>
              <a:rPr lang="bg-BG" dirty="0" smtClean="0"/>
              <a:t>Робин Скинър – „Семейството и как да оцелеем в него“</a:t>
            </a:r>
          </a:p>
          <a:p>
            <a:r>
              <a:rPr lang="bg-BG" dirty="0" smtClean="0"/>
              <a:t>Стив Бидълф – „Възмъжаване“</a:t>
            </a:r>
            <a:r>
              <a:rPr lang="en-US" dirty="0" smtClean="0"/>
              <a:t>, </a:t>
            </a:r>
            <a:r>
              <a:rPr lang="bg-BG" dirty="0" smtClean="0"/>
              <a:t>„Тайната на щастливите деца“, „Как се възпитават момичета“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0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Три етапа в развитието на момчетата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Първи етап 0-6 години:</a:t>
            </a:r>
          </a:p>
          <a:p>
            <a:pPr lvl="1"/>
            <a:r>
              <a:rPr lang="bg-BG" dirty="0" smtClean="0"/>
              <a:t>Близка връзка с майката</a:t>
            </a:r>
          </a:p>
          <a:p>
            <a:pPr lvl="1"/>
            <a:r>
              <a:rPr lang="bg-BG" dirty="0" smtClean="0"/>
              <a:t>Любов и нежност</a:t>
            </a:r>
          </a:p>
          <a:p>
            <a:pPr lvl="1"/>
            <a:r>
              <a:rPr lang="bg-BG" dirty="0" smtClean="0"/>
              <a:t>Чувство на сигурност</a:t>
            </a:r>
          </a:p>
          <a:p>
            <a:pPr lvl="1"/>
            <a:r>
              <a:rPr lang="bg-BG" dirty="0" smtClean="0"/>
              <a:t>Приятни преживявания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64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0-6 години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Разлики, които се забелязват още на този етап:</a:t>
            </a:r>
          </a:p>
          <a:p>
            <a:pPr lvl="1"/>
            <a:r>
              <a:rPr lang="bg-BG" dirty="0" smtClean="0"/>
              <a:t>По-трудна раздяла с основния грижещ се, майката</a:t>
            </a:r>
          </a:p>
          <a:p>
            <a:pPr lvl="1"/>
            <a:r>
              <a:rPr lang="bg-BG" dirty="0" smtClean="0"/>
              <a:t>Подвижни, тактилни – обичат да се движат много и да пипат всичко</a:t>
            </a:r>
          </a:p>
          <a:p>
            <a:pPr lvl="1"/>
            <a:r>
              <a:rPr lang="bg-BG" dirty="0" smtClean="0"/>
              <a:t>Езиково развитие</a:t>
            </a:r>
          </a:p>
          <a:p>
            <a:pPr lvl="1"/>
            <a:r>
              <a:rPr lang="bg-BG" dirty="0" smtClean="0"/>
              <a:t>Отношение към момчетата и техните емоции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49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Втори етап 6-13 години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Мъжествеността се отключва – игри, филми, фантазии</a:t>
            </a:r>
          </a:p>
          <a:p>
            <a:r>
              <a:rPr lang="bg-BG" dirty="0" smtClean="0"/>
              <a:t>Модел за подражание – мъжка фигура</a:t>
            </a:r>
          </a:p>
          <a:p>
            <a:r>
              <a:rPr lang="bg-BG" dirty="0" smtClean="0"/>
              <a:t>Близостта с майката е все така важна за нежността</a:t>
            </a:r>
          </a:p>
          <a:p>
            <a:r>
              <a:rPr lang="bg-BG" dirty="0" smtClean="0"/>
              <a:t>Нужда да му се отделя време</a:t>
            </a:r>
          </a:p>
          <a:p>
            <a:pPr lvl="1"/>
            <a:r>
              <a:rPr lang="bg-BG" dirty="0" smtClean="0"/>
              <a:t> Случай: „хиперактивност с дефицит на вниманието“</a:t>
            </a:r>
          </a:p>
          <a:p>
            <a:r>
              <a:rPr lang="bg-BG" dirty="0" smtClean="0"/>
              <a:t>Спорт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89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Трети етап: 14+ години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Момчето става мъж – ражда се ново Аз</a:t>
            </a:r>
            <a:endParaRPr lang="en-US" dirty="0" smtClean="0"/>
          </a:p>
          <a:p>
            <a:pPr lvl="1"/>
            <a:r>
              <a:rPr lang="bg-BG" dirty="0" smtClean="0"/>
              <a:t>Похвалата е противоотрова</a:t>
            </a:r>
          </a:p>
          <a:p>
            <a:pPr lvl="1"/>
            <a:r>
              <a:rPr lang="bg-BG" dirty="0" smtClean="0"/>
              <a:t>„Аз не съм момиче“</a:t>
            </a:r>
          </a:p>
          <a:p>
            <a:r>
              <a:rPr lang="bg-BG" dirty="0" smtClean="0"/>
              <a:t>Ментори и социална мрежа</a:t>
            </a:r>
          </a:p>
          <a:p>
            <a:r>
              <a:rPr lang="bg-BG" dirty="0" smtClean="0"/>
              <a:t>Инициация – въвеждане в света на възрастните мъже</a:t>
            </a:r>
          </a:p>
          <a:p>
            <a:pPr lvl="1"/>
            <a:r>
              <a:rPr lang="bg-BG" dirty="0" smtClean="0"/>
              <a:t>Напускане света на жените и майката</a:t>
            </a:r>
          </a:p>
          <a:p>
            <a:pPr lvl="1"/>
            <a:r>
              <a:rPr lang="bg-BG" dirty="0" smtClean="0"/>
              <a:t>Поведение, отговорности, модели</a:t>
            </a:r>
          </a:p>
          <a:p>
            <a:pPr lvl="1"/>
            <a:r>
              <a:rPr lang="bg-BG" dirty="0" smtClean="0"/>
              <a:t>Арогантност – самооценка</a:t>
            </a:r>
          </a:p>
          <a:p>
            <a:pPr marL="457200" lvl="1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711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Сексуалност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Разлика между харесване, любов, желание</a:t>
            </a:r>
          </a:p>
          <a:p>
            <a:pPr lvl="1"/>
            <a:r>
              <a:rPr lang="bg-BG" dirty="0" smtClean="0"/>
              <a:t>Момичетата и момчетата могат да бъдат приятели и да се уважават – това е добре да бъде посланието на родителите до 16 години</a:t>
            </a:r>
          </a:p>
          <a:p>
            <a:r>
              <a:rPr lang="bg-BG" dirty="0" smtClean="0"/>
              <a:t>Физическите занимания помагат за поддържане на жизнената енергия на младежите</a:t>
            </a:r>
          </a:p>
          <a:p>
            <a:r>
              <a:rPr lang="bg-BG" dirty="0" smtClean="0"/>
              <a:t>Порнография – интерес и срам</a:t>
            </a:r>
          </a:p>
          <a:p>
            <a:pPr lvl="1"/>
            <a:r>
              <a:rPr lang="bg-BG" dirty="0" smtClean="0"/>
              <a:t>Разграничение между сексуалност и насилие</a:t>
            </a:r>
          </a:p>
          <a:p>
            <a:pPr lvl="1"/>
            <a:r>
              <a:rPr lang="bg-BG" dirty="0" smtClean="0"/>
              <a:t>Уважение към жените</a:t>
            </a:r>
          </a:p>
          <a:p>
            <a:r>
              <a:rPr lang="bg-BG" dirty="0" smtClean="0"/>
              <a:t>Мастурбация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55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Разлики между половете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Биологичен детерминизъм или социален конструктивизъм</a:t>
            </a:r>
            <a:r>
              <a:rPr lang="en-US" dirty="0" smtClean="0"/>
              <a:t>?</a:t>
            </a:r>
            <a:endParaRPr lang="bg-BG" dirty="0" smtClean="0"/>
          </a:p>
          <a:p>
            <a:r>
              <a:rPr lang="bg-BG" b="1" dirty="0" smtClean="0"/>
              <a:t>Равни</a:t>
            </a:r>
            <a:r>
              <a:rPr lang="bg-BG" dirty="0" smtClean="0"/>
              <a:t> не означава еднакви и </a:t>
            </a:r>
            <a:r>
              <a:rPr lang="bg-BG" b="1" dirty="0" smtClean="0"/>
              <a:t>различни</a:t>
            </a:r>
            <a:r>
              <a:rPr lang="bg-BG" dirty="0" smtClean="0"/>
              <a:t> не означава по-добри или по-лоши</a:t>
            </a:r>
          </a:p>
          <a:p>
            <a:r>
              <a:rPr lang="bg-BG" dirty="0" smtClean="0"/>
              <a:t>Разликите са вариращи по степен тенденции при отделните хора</a:t>
            </a:r>
          </a:p>
          <a:p>
            <a:r>
              <a:rPr lang="bg-BG" dirty="0" smtClean="0"/>
              <a:t>Не са ограничения</a:t>
            </a:r>
          </a:p>
        </p:txBody>
      </p:sp>
    </p:spTree>
    <p:extLst>
      <p:ext uri="{BB962C8B-B14F-4D97-AF65-F5344CB8AC3E}">
        <p14:creationId xmlns:p14="http://schemas.microsoft.com/office/powerpoint/2010/main" val="96808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" y="0"/>
            <a:ext cx="91364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28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8884</TotalTime>
  <Words>1489</Words>
  <Application>Microsoft Office PowerPoint</Application>
  <PresentationFormat>On-screen Show (4:3)</PresentationFormat>
  <Paragraphs>150</Paragraphs>
  <Slides>20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Origin</vt:lpstr>
      <vt:lpstr>Как се възпитават момчета</vt:lpstr>
      <vt:lpstr>Пред какви трудности се изправят днешните момчета?</vt:lpstr>
      <vt:lpstr>Три етапа в развитието на момчетата</vt:lpstr>
      <vt:lpstr>0-6 години</vt:lpstr>
      <vt:lpstr>Втори етап 6-13 години</vt:lpstr>
      <vt:lpstr>Трети етап: 14+ години</vt:lpstr>
      <vt:lpstr>Сексуалност</vt:lpstr>
      <vt:lpstr>Разлики между половете</vt:lpstr>
      <vt:lpstr>PowerPoint Presentation</vt:lpstr>
      <vt:lpstr>Тестостерон</vt:lpstr>
      <vt:lpstr>Тестостерон</vt:lpstr>
      <vt:lpstr>Влияние</vt:lpstr>
      <vt:lpstr>Какво имат нужда да научат момчетата от мъжете?</vt:lpstr>
      <vt:lpstr>PowerPoint Presentation</vt:lpstr>
      <vt:lpstr>Мозък</vt:lpstr>
      <vt:lpstr>Мозък</vt:lpstr>
      <vt:lpstr>PowerPoint Presentation</vt:lpstr>
      <vt:lpstr>Бащинството</vt:lpstr>
      <vt:lpstr>Майки и синове</vt:lpstr>
      <vt:lpstr>Полезна литература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се възпитават момчета</dc:title>
  <dc:creator>Ralitza</dc:creator>
  <cp:lastModifiedBy>Ralitza</cp:lastModifiedBy>
  <cp:revision>134</cp:revision>
  <dcterms:created xsi:type="dcterms:W3CDTF">2006-08-16T00:00:00Z</dcterms:created>
  <dcterms:modified xsi:type="dcterms:W3CDTF">2019-01-25T20:16:31Z</dcterms:modified>
</cp:coreProperties>
</file>