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5" r:id="rId7"/>
    <p:sldId id="261" r:id="rId8"/>
    <p:sldId id="264" r:id="rId9"/>
    <p:sldId id="263" r:id="rId10"/>
    <p:sldId id="262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7" autoAdjust="0"/>
    <p:restoredTop sz="88261" autoAdjust="0"/>
  </p:normalViewPr>
  <p:slideViewPr>
    <p:cSldViewPr>
      <p:cViewPr varScale="1">
        <p:scale>
          <a:sx n="80" d="100"/>
          <a:sy n="8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A4E70-89FA-4185-9B4B-7279A82085D7}" type="datetimeFigureOut">
              <a:rPr lang="bg-BG" smtClean="0"/>
              <a:pPr/>
              <a:t>12.2.2019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C31E4-0DF1-4180-8286-86B5C3C4C244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31E4-0DF1-4180-8286-86B5C3C4C244}" type="slidenum">
              <a:rPr lang="bg-BG" smtClean="0"/>
              <a:pPr/>
              <a:t>11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38400"/>
            <a:ext cx="6172200" cy="1219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g-BG" sz="4400" dirty="0" smtClean="0">
                <a:solidFill>
                  <a:srgbClr val="009900"/>
                </a:solidFill>
                <a:latin typeface="Mistral" pitchFamily="66" charset="0"/>
              </a:rPr>
              <a:t>Хранене на деца от 0-3 години</a:t>
            </a:r>
            <a:endParaRPr lang="bg-BG" sz="4400" dirty="0">
              <a:solidFill>
                <a:srgbClr val="009900"/>
              </a:solidFill>
              <a:latin typeface="Mistral" pitchFamily="66" charset="0"/>
            </a:endParaRPr>
          </a:p>
        </p:txBody>
      </p:sp>
      <p:pic>
        <p:nvPicPr>
          <p:cNvPr id="5" name="Picture 4" descr="50529060_397192544350519_81938991752140554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04800"/>
            <a:ext cx="25146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41585513_2688844547808475_5380690837510291456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04800"/>
            <a:ext cx="22098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6230750_197486867702305_2799747251720834210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57200"/>
            <a:ext cx="2933700" cy="15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7f2f40eee9c1b3c24f9fbc62a7aa79aa.jpg"/>
          <p:cNvPicPr>
            <a:picLocks noChangeAspect="1"/>
          </p:cNvPicPr>
          <p:nvPr/>
        </p:nvPicPr>
        <p:blipFill>
          <a:blip r:embed="rId5" cstate="print"/>
          <a:srcRect r="-588" b="13889"/>
          <a:stretch>
            <a:fillRect/>
          </a:stretch>
        </p:blipFill>
        <p:spPr>
          <a:xfrm>
            <a:off x="2819400" y="3886200"/>
            <a:ext cx="4343400" cy="2362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g-BG" dirty="0" smtClean="0"/>
              <a:t>Зърнени храни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Какво</a:t>
            </a:r>
            <a:r>
              <a:rPr lang="en-US" b="1" dirty="0" smtClean="0"/>
              <a:t> е </a:t>
            </a:r>
            <a:r>
              <a:rPr lang="en-US" b="1" dirty="0" err="1" smtClean="0"/>
              <a:t>глутен</a:t>
            </a:r>
            <a:r>
              <a:rPr lang="en-US" b="1" dirty="0" smtClean="0"/>
              <a:t>?</a:t>
            </a:r>
            <a:endParaRPr lang="bg-BG" dirty="0" smtClean="0"/>
          </a:p>
          <a:p>
            <a:r>
              <a:rPr lang="en-US" b="1" dirty="0" err="1" smtClean="0"/>
              <a:t>Захранване</a:t>
            </a:r>
            <a:r>
              <a:rPr lang="en-US" b="1" dirty="0" smtClean="0"/>
              <a:t> с </a:t>
            </a:r>
            <a:r>
              <a:rPr lang="en-US" b="1" dirty="0" err="1" smtClean="0"/>
              <a:t>глутен</a:t>
            </a:r>
            <a:r>
              <a:rPr lang="bg-BG" b="1" dirty="0" smtClean="0"/>
              <a:t>/хляб</a:t>
            </a:r>
          </a:p>
          <a:p>
            <a:r>
              <a:rPr lang="en-US" b="1" dirty="0" err="1" smtClean="0"/>
              <a:t>Непоносимост</a:t>
            </a:r>
            <a:r>
              <a:rPr lang="en-US" b="1" dirty="0" smtClean="0"/>
              <a:t> </a:t>
            </a:r>
            <a:r>
              <a:rPr lang="en-US" b="1" dirty="0" err="1" smtClean="0"/>
              <a:t>към</a:t>
            </a:r>
            <a:r>
              <a:rPr lang="en-US" b="1" dirty="0" smtClean="0"/>
              <a:t> </a:t>
            </a:r>
            <a:r>
              <a:rPr lang="en-US" b="1" dirty="0" err="1" smtClean="0"/>
              <a:t>глутен</a:t>
            </a:r>
            <a:r>
              <a:rPr lang="bg-BG" b="1" dirty="0" smtClean="0"/>
              <a:t> или алергия</a:t>
            </a:r>
            <a:endParaRPr lang="bg-BG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4" name="Picture 3" descr="d5d68e74e9e317d0a5839876d2e4fc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00400"/>
            <a:ext cx="22098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094877f3de476e45e7222b3ee60046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581400"/>
            <a:ext cx="4267200" cy="2876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bg-BG" b="1" u="sng" dirty="0" smtClean="0"/>
              <a:t>Препоръки-Информация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g-BG" b="1" dirty="0" smtClean="0"/>
              <a:t> Важно е не само каква храна се консумира, а също и подбора на хранителните продукти!</a:t>
            </a:r>
            <a:r>
              <a:rPr lang="bg-BG" dirty="0" smtClean="0"/>
              <a:t> </a:t>
            </a:r>
            <a:endParaRPr lang="en-US" dirty="0" smtClean="0"/>
          </a:p>
          <a:p>
            <a:r>
              <a:rPr lang="bg-BG" b="1" dirty="0" smtClean="0"/>
              <a:t>От основно значение е и кулинарната обработка на хранителните продукти</a:t>
            </a:r>
            <a:endParaRPr lang="en-US" b="1" dirty="0" smtClean="0"/>
          </a:p>
          <a:p>
            <a:r>
              <a:rPr lang="bg-BG" b="1" dirty="0" smtClean="0"/>
              <a:t>За да е здраво и щастливо детето, храненето трябва да се осъществява чрез 4-5 кратен режим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4" name="Picture 3" descr="изтеглен фай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800600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2110172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495800"/>
            <a:ext cx="31242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20851.w4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228600"/>
            <a:ext cx="2209800" cy="206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g-BG" b="1" dirty="0" smtClean="0"/>
              <a:t>Най-често срещаните грешки при храненето на децата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bg-BG" dirty="0" smtClean="0"/>
              <a:t>В ежедневното меню не биват</a:t>
            </a:r>
          </a:p>
          <a:p>
            <a:pPr>
              <a:buNone/>
            </a:pPr>
            <a:r>
              <a:rPr lang="bg-BG" dirty="0" smtClean="0"/>
              <a:t> включени сезонни плодове и </a:t>
            </a:r>
          </a:p>
          <a:p>
            <a:pPr>
              <a:buNone/>
            </a:pPr>
            <a:r>
              <a:rPr lang="bg-BG" dirty="0" smtClean="0"/>
              <a:t> зеленчуци. </a:t>
            </a:r>
            <a:endParaRPr lang="en-US" dirty="0" smtClean="0"/>
          </a:p>
          <a:p>
            <a:r>
              <a:rPr lang="bg-BG" dirty="0" smtClean="0"/>
              <a:t>При неправилен подбор на храни в режимът на детето може да се стигне до недостатъчен прием на белтъчини, което може да доведе до много сериозни здравословни проблеми и заболявания.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- </a:t>
            </a:r>
            <a:r>
              <a:rPr lang="bg-BG" dirty="0" smtClean="0"/>
              <a:t>Квашиоркор ( Захарни бебета)</a:t>
            </a:r>
          </a:p>
          <a:p>
            <a:pPr>
              <a:buNone/>
            </a:pPr>
            <a:r>
              <a:rPr lang="bg-BG" dirty="0" smtClean="0"/>
              <a:t>      - Алиментарен Маразъм</a:t>
            </a:r>
          </a:p>
          <a:p>
            <a:pPr>
              <a:buNone/>
            </a:pPr>
            <a:r>
              <a:rPr lang="bg-BG" dirty="0" smtClean="0"/>
              <a:t>       </a:t>
            </a:r>
            <a:endParaRPr lang="bg-BG" dirty="0"/>
          </a:p>
        </p:txBody>
      </p:sp>
      <p:pic>
        <p:nvPicPr>
          <p:cNvPr id="4" name="Picture 3" descr="76ebede120fb52fcfe2badb76a5f5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495800"/>
            <a:ext cx="2409825" cy="21428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b58d02ffe85b0e599b183d5cc4e9d5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8508">
            <a:off x="5578584" y="1362949"/>
            <a:ext cx="2362200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g-BG" b="1" dirty="0" smtClean="0"/>
              <a:t>Хранителни алергии при децата от 0 до 3г.: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bg-BG" b="1" dirty="0" smtClean="0"/>
              <a:t>Обичайните храни-алергени</a:t>
            </a:r>
          </a:p>
          <a:p>
            <a:r>
              <a:rPr lang="bg-BG" b="1" dirty="0" smtClean="0"/>
              <a:t>Кръстосани алергии</a:t>
            </a:r>
            <a:endParaRPr lang="bg-BG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4" name="Picture 3" descr="385873dd54cae3983e310cce8207c4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50910">
            <a:off x="921882" y="3015976"/>
            <a:ext cx="3697861" cy="2436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9ef7be940e160155dac19e956dfd7c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3312">
            <a:off x="5064598" y="4199636"/>
            <a:ext cx="2743200" cy="2330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78d99f33b9057233c36dc76295706b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990600"/>
            <a:ext cx="34290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2493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ВИ ЗА ВНИМАНИЕТО! </a:t>
            </a:r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 </a:t>
            </a:r>
            <a:endParaRPr lang="bg-BG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d7f877d73a4eff6578a9aacfb922b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057400"/>
            <a:ext cx="5600700" cy="4438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       </a:t>
            </a:r>
            <a:r>
              <a:rPr lang="bg-BG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Хранене </a:t>
            </a:r>
            <a:r>
              <a:rPr lang="bg-BG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при бременност </a:t>
            </a:r>
            <a:endParaRPr lang="bg-BG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pic>
        <p:nvPicPr>
          <p:cNvPr id="5" name="Content Placeholder 4" descr="bremennost-810x424_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3657600" cy="1914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Здравето на Вашето бебе се влияе от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здравето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теглото и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от храната която консумирате.</a:t>
            </a:r>
          </a:p>
          <a:p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Малкото наддаване на теглото води до забавено развитие на плода и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понижено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тегло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на бебето при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раждане.</a:t>
            </a:r>
            <a:endParaRPr lang="bg-BG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Бременната жена се нуждае от около 300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ккал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повече на ден във втория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триместър,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а в третия около 500ккал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повече дневно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Пирамидата за здравословно хранене представлява изображението на основните препоръки на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хранане. </a:t>
            </a:r>
            <a:endParaRPr lang="bg-BG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old_food_pyrami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3810000" cy="3105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bg-BG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Хранене при кърмене</a:t>
            </a:r>
            <a:endParaRPr lang="bg-BG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Ползи от кърменето за детето</a:t>
            </a:r>
          </a:p>
          <a:p>
            <a:pPr lvl="0">
              <a:buNone/>
            </a:pP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>
              <a:buNone/>
            </a:pP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Кърменето намалява риска от алергии</a:t>
            </a:r>
          </a:p>
          <a:p>
            <a:pPr lvl="0"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    -Кърменето повишава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ефективността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на     </a:t>
            </a:r>
          </a:p>
          <a:p>
            <a:pPr lvl="0"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     ваксините</a:t>
            </a:r>
          </a:p>
          <a:p>
            <a:pPr lvl="0"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     -Майчиното мляко е добър и естествен антибиотик</a:t>
            </a:r>
          </a:p>
          <a:p>
            <a:pPr lvl="0"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     -Кърмата се променя с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времето, за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да задоволи потребностите     </a:t>
            </a:r>
          </a:p>
          <a:p>
            <a:pPr lvl="0"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      на бебето,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адаптираното мляко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е постоянна субстанция</a:t>
            </a:r>
          </a:p>
          <a:p>
            <a:pPr lvl="0"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     -Майчиното мляко винаги е с нужното съотношение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Белтъчини,Въглехидрати,Мазнини. </a:t>
            </a: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4" name="Picture 3" descr="46514404_1051201548386792_403048165942912614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52400"/>
            <a:ext cx="3657600" cy="2584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Захранване -Кога и Как</a:t>
            </a:r>
            <a:r>
              <a:rPr lang="bg-BG" dirty="0" smtClean="0"/>
              <a:t>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Захранването започва от 6-ят месец на бебето.</a:t>
            </a:r>
          </a:p>
          <a:p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Приемът на храна трябва да 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е с петкратен/шесткратен режим и 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вкючва сутрешна 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закуска,обяд,вечеря 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и две подкрепителни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Необходимо е първата захранваща храна да бъде еднокомпонентна, под формата на хомогенно пюре с 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мека и 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гладка консистенция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bg-BG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/>
              <a:t> </a:t>
            </a:r>
          </a:p>
          <a:p>
            <a:pPr>
              <a:buNone/>
            </a:pPr>
            <a:r>
              <a:rPr lang="bg-BG" dirty="0" smtClean="0"/>
              <a:t> </a:t>
            </a: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505200"/>
          <a:ext cx="6096000" cy="268019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19200"/>
                <a:gridCol w="4876800"/>
              </a:tblGrid>
              <a:tr h="577074">
                <a:tc>
                  <a:txBody>
                    <a:bodyPr/>
                    <a:lstStyle/>
                    <a:p>
                      <a:r>
                        <a:rPr lang="bg-BG" dirty="0" smtClean="0"/>
                        <a:t>6:00</a:t>
                      </a:r>
                      <a:r>
                        <a:rPr lang="en-US" dirty="0" smtClean="0"/>
                        <a:t>h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Кърма/</a:t>
                      </a:r>
                      <a:r>
                        <a:rPr lang="bg-BG" baseline="0" dirty="0" smtClean="0"/>
                        <a:t> Преходно мляко – 160гр.</a:t>
                      </a:r>
                      <a:endParaRPr lang="bg-BG" dirty="0"/>
                    </a:p>
                  </a:txBody>
                  <a:tcPr/>
                </a:tc>
              </a:tr>
              <a:tr h="528809">
                <a:tc>
                  <a:txBody>
                    <a:bodyPr/>
                    <a:lstStyle/>
                    <a:p>
                      <a:r>
                        <a:rPr lang="bg-BG" dirty="0" smtClean="0"/>
                        <a:t>9:00</a:t>
                      </a:r>
                      <a:r>
                        <a:rPr lang="en-US" dirty="0" smtClean="0"/>
                        <a:t>h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bg-BG" dirty="0" smtClean="0"/>
                        <a:t>Зърнена</a:t>
                      </a:r>
                      <a:r>
                        <a:rPr lang="bg-BG" baseline="0" dirty="0" smtClean="0"/>
                        <a:t> каша без глутен- 30/45/60/90/120/135/150/160гр</a:t>
                      </a:r>
                      <a:endParaRPr lang="bg-BG" dirty="0"/>
                    </a:p>
                  </a:txBody>
                  <a:tcPr/>
                </a:tc>
              </a:tr>
              <a:tr h="356737">
                <a:tc>
                  <a:txBody>
                    <a:bodyPr/>
                    <a:lstStyle/>
                    <a:p>
                      <a:r>
                        <a:rPr lang="bg-BG" dirty="0" smtClean="0"/>
                        <a:t>12:00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Зеленчуково</a:t>
                      </a:r>
                      <a:r>
                        <a:rPr lang="bg-BG" baseline="0" dirty="0" smtClean="0"/>
                        <a:t> пюре</a:t>
                      </a:r>
                      <a:endParaRPr lang="bg-BG" dirty="0"/>
                    </a:p>
                  </a:txBody>
                  <a:tcPr/>
                </a:tc>
              </a:tr>
              <a:tr h="325260">
                <a:tc>
                  <a:txBody>
                    <a:bodyPr/>
                    <a:lstStyle/>
                    <a:p>
                      <a:r>
                        <a:rPr lang="bg-BG" dirty="0" smtClean="0"/>
                        <a:t>15:00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Кърма / Преходно мляко -160г.</a:t>
                      </a:r>
                      <a:endParaRPr lang="bg-BG" dirty="0"/>
                    </a:p>
                  </a:txBody>
                  <a:tcPr/>
                </a:tc>
              </a:tr>
              <a:tr h="325260">
                <a:tc>
                  <a:txBody>
                    <a:bodyPr/>
                    <a:lstStyle/>
                    <a:p>
                      <a:r>
                        <a:rPr lang="bg-BG" dirty="0" smtClean="0"/>
                        <a:t>18:00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Кърма/Преходно мляко- 1</a:t>
                      </a:r>
                      <a:endParaRPr lang="bg-BG" dirty="0"/>
                    </a:p>
                  </a:txBody>
                  <a:tcPr/>
                </a:tc>
              </a:tr>
              <a:tr h="325260">
                <a:tc>
                  <a:txBody>
                    <a:bodyPr/>
                    <a:lstStyle/>
                    <a:p>
                      <a:r>
                        <a:rPr lang="bg-BG" dirty="0" smtClean="0"/>
                        <a:t>21:00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Кърма/Преходно мляко 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467600" cy="1143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4400" dirty="0" smtClean="0">
                <a:latin typeface="Times New Roman" pitchFamily="18" charset="0"/>
                <a:cs typeface="Times New Roman" pitchFamily="18" charset="0"/>
              </a:rPr>
              <a:t>Игра на въпроси </a:t>
            </a:r>
            <a:endParaRPr lang="bg-BG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672afb8dea3fbedce9b6ae9a786be7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0269109">
            <a:off x="450264" y="499817"/>
            <a:ext cx="2992931" cy="1760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078f145670bb0d39b76f77cc26c675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27915">
            <a:off x="6736781" y="409855"/>
            <a:ext cx="1619250" cy="1628775"/>
          </a:xfrm>
          <a:prstGeom prst="rect">
            <a:avLst/>
          </a:prstGeom>
        </p:spPr>
      </p:pic>
      <p:pic>
        <p:nvPicPr>
          <p:cNvPr id="6" name="Picture 5" descr="51294613_345752829363340_870703210361677414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10380">
            <a:off x="210776" y="4388803"/>
            <a:ext cx="2819671" cy="2176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51159519_1037037169821940_222016027137933312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4267200"/>
            <a:ext cx="2209800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51328932_1982170938562320_739057079427268608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304800"/>
            <a:ext cx="2743200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f3604eb6c3692874f0b22b232c2e3209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06262">
            <a:off x="5947722" y="3886472"/>
            <a:ext cx="2461571" cy="2697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51229498_2286292824962201_2155632991961874432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825591">
            <a:off x="289641" y="2696174"/>
            <a:ext cx="1824339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49947406_361977774588830_5834897862583910400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448772">
            <a:off x="7081696" y="2749132"/>
            <a:ext cx="1765875" cy="1564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8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Плодове и Зеленчуци 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остатъчен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прием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зеленчуци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плодове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Плодовете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и/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зеленчуците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месеца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включват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формата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плодови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плодово-зеленчукови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сокове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пюрета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компонент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ястия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пресни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плодове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зеленчуци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подходяща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форма</a:t>
            </a:r>
            <a:endParaRPr lang="bg-BG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Плодовете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зеленчуците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съдържание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фибри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ниско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съдържание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мазнини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калории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Насърчаването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ядат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лодове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зеленчуци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вместо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захарни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закуски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бързихрани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помогне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избегнат</a:t>
            </a:r>
            <a:endParaRPr lang="bg-BG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затлъстяването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111363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217504"/>
            <a:ext cx="4191000" cy="225949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bg-B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Месо и риба</a:t>
            </a:r>
            <a:endParaRPr lang="bg-B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остатъчен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прием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на месо и риба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Месото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включва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менюто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най-малко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пъти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седмично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месеца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по-късно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навършени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месеца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постепенно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достигат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количествата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Примерно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дневно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месо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733800"/>
          <a:ext cx="6248400" cy="2514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24200"/>
                <a:gridCol w="3124200"/>
              </a:tblGrid>
              <a:tr h="2514600">
                <a:tc>
                  <a:txBody>
                    <a:bodyPr/>
                    <a:lstStyle/>
                    <a:p>
                      <a:r>
                        <a:rPr lang="bg-BG" u="sng" dirty="0" smtClean="0">
                          <a:solidFill>
                            <a:sysClr val="windowText" lastClr="000000"/>
                          </a:solidFill>
                        </a:rPr>
                        <a:t>Възраст</a:t>
                      </a:r>
                      <a:r>
                        <a:rPr lang="bg-BG" baseline="0" dirty="0" smtClean="0"/>
                        <a:t> :</a:t>
                      </a:r>
                    </a:p>
                    <a:p>
                      <a:r>
                        <a:rPr lang="bg-BG" sz="14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6-7 месеца</a:t>
                      </a:r>
                    </a:p>
                    <a:p>
                      <a:endParaRPr lang="bg-BG" sz="1400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bg-BG" sz="14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-8-12месеца</a:t>
                      </a:r>
                    </a:p>
                    <a:p>
                      <a:endParaRPr lang="bg-BG" sz="1400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bg-BG" sz="14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-1-1,5 години</a:t>
                      </a:r>
                    </a:p>
                    <a:p>
                      <a:endParaRPr lang="bg-BG" sz="1400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bg-BG" sz="14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-1,5-3 години </a:t>
                      </a:r>
                    </a:p>
                    <a:p>
                      <a:endParaRPr lang="bg-BG" sz="1400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u="sng" dirty="0" smtClean="0">
                          <a:solidFill>
                            <a:sysClr val="windowText" lastClr="000000"/>
                          </a:solidFill>
                        </a:rPr>
                        <a:t>Количество на ден:</a:t>
                      </a:r>
                    </a:p>
                    <a:p>
                      <a:r>
                        <a:rPr lang="bg-BG" sz="1200" u="sng" dirty="0" smtClean="0">
                          <a:solidFill>
                            <a:sysClr val="windowText" lastClr="000000"/>
                          </a:solidFill>
                          <a:latin typeface="Arial Black" pitchFamily="34" charset="0"/>
                        </a:rPr>
                        <a:t>-</a:t>
                      </a:r>
                      <a:r>
                        <a:rPr lang="bg-BG" sz="1400" u="sng" dirty="0" smtClean="0">
                          <a:solidFill>
                            <a:sysClr val="windowText" lastClr="000000"/>
                          </a:solidFill>
                          <a:latin typeface="Arial Black" pitchFamily="34" charset="0"/>
                        </a:rPr>
                        <a:t>20гр.</a:t>
                      </a:r>
                    </a:p>
                    <a:p>
                      <a:endParaRPr lang="bg-BG" sz="1400" u="sng" dirty="0" smtClean="0">
                        <a:solidFill>
                          <a:sysClr val="windowText" lastClr="000000"/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bg-BG" sz="1400" u="sng" dirty="0" smtClean="0">
                          <a:solidFill>
                            <a:sysClr val="windowText" lastClr="000000"/>
                          </a:solidFill>
                          <a:latin typeface="Arial Black" pitchFamily="34" charset="0"/>
                        </a:rPr>
                        <a:t>-40гр.</a:t>
                      </a:r>
                    </a:p>
                    <a:p>
                      <a:endParaRPr lang="bg-BG" sz="1400" u="sng" dirty="0" smtClean="0">
                        <a:solidFill>
                          <a:sysClr val="windowText" lastClr="000000"/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bg-BG" sz="1400" u="sng" dirty="0" smtClean="0">
                          <a:solidFill>
                            <a:sysClr val="windowText" lastClr="000000"/>
                          </a:solidFill>
                          <a:latin typeface="Arial Black" pitchFamily="34" charset="0"/>
                        </a:rPr>
                        <a:t>-Около 45гр, дневно,4-5пъти</a:t>
                      </a:r>
                      <a:r>
                        <a:rPr lang="bg-BG" sz="1400" u="sng" baseline="0" dirty="0" smtClean="0">
                          <a:solidFill>
                            <a:sysClr val="windowText" lastClr="000000"/>
                          </a:solidFill>
                          <a:latin typeface="Arial Black" pitchFamily="34" charset="0"/>
                        </a:rPr>
                        <a:t> седмично</a:t>
                      </a:r>
                    </a:p>
                    <a:p>
                      <a:r>
                        <a:rPr lang="bg-BG" sz="1400" u="sng" baseline="0" dirty="0" smtClean="0">
                          <a:solidFill>
                            <a:sysClr val="windowText" lastClr="000000"/>
                          </a:solidFill>
                          <a:latin typeface="Arial Black" pitchFamily="34" charset="0"/>
                        </a:rPr>
                        <a:t>-Около 55гр.дневно 4-5 пъти седмично</a:t>
                      </a:r>
                      <a:endParaRPr lang="bg-BG" sz="1400" u="sng" dirty="0">
                        <a:solidFill>
                          <a:sysClr val="windowText" lastClr="0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ico-s2a8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21226"/>
            <a:ext cx="4648200" cy="147897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1143000"/>
          </a:xfr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bg-BG" sz="4000" b="1" dirty="0" smtClean="0">
                <a:latin typeface="Times New Roman" pitchFamily="18" charset="0"/>
                <a:cs typeface="Times New Roman" pitchFamily="18" charset="0"/>
              </a:rPr>
              <a:t>Яйца</a:t>
            </a:r>
            <a:endParaRPr lang="bg-BG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Яйцата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пълноценна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препоръчителна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храна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Яйчния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белтък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жълтък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балансиран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аминокиселинен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състав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биологична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стойност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и с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добра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усвояемост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Яйчния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жълтък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ценна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храна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кърмаческа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ранна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детска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възраст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Препоръчително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е в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менюто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кърмачетата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яйчния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жълтък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включва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bg-BG" sz="1800" b="1" dirty="0" smtClean="0"/>
              <a:t>.</a:t>
            </a:r>
            <a:endParaRPr lang="bg-BG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4191000"/>
          <a:ext cx="6096000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bg-BG" dirty="0" smtClean="0"/>
                        <a:t>Възраст</a:t>
                      </a:r>
                      <a:r>
                        <a:rPr lang="bg-BG" baseline="0" dirty="0" smtClean="0"/>
                        <a:t>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Жълтък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Белтък </a:t>
                      </a:r>
                      <a:endParaRPr lang="bg-B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g-BG" dirty="0" smtClean="0"/>
                        <a:t>6-12 месеца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1/2</a:t>
                      </a:r>
                      <a:r>
                        <a:rPr lang="bg-BG" baseline="0" dirty="0" smtClean="0"/>
                        <a:t> през ден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</a:t>
                      </a:r>
                      <a:r>
                        <a:rPr lang="bg-BG" baseline="0" dirty="0" smtClean="0"/>
                        <a:t>         -</a:t>
                      </a:r>
                      <a:endParaRPr lang="bg-B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g-BG" dirty="0" smtClean="0"/>
                        <a:t>12-36 месеца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 жълтък през</a:t>
                      </a:r>
                      <a:r>
                        <a:rPr lang="bg-BG" baseline="0" dirty="0" smtClean="0"/>
                        <a:t> ден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През ден 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b82a704c8074d35d325b2eeac481ca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0"/>
            <a:ext cx="3276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29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да включите млякото и млечните продукти в захранването на вашето бебе?</a:t>
            </a:r>
            <a:endParaRPr lang="bg-BG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Сиренето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и маслото са едни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най-подходящите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млечни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препоръчва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т за захранване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9-ти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месец</a:t>
            </a: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След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11-тия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месец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продължите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захранвате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кисело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мляко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Киселото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мляко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продукт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получен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резултат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млечно-кисела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ферментация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предизвикана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основно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лактобацилус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булгарикус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Кое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мляко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води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алергия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Най-разпространената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алергия</a:t>
            </a: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краве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мляко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защото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е с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най-трудно</a:t>
            </a: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разградим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белтък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48045801_583055532151824_37285073235057049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86811">
            <a:off x="4507644" y="4216805"/>
            <a:ext cx="3272952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1005</TotalTime>
  <Words>685</Words>
  <Application>Microsoft Office PowerPoint</Application>
  <PresentationFormat>On-screen Show (4:3)</PresentationFormat>
  <Paragraphs>109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Хранене на деца от 0-3 години</vt:lpstr>
      <vt:lpstr>        Хранене при бременност </vt:lpstr>
      <vt:lpstr>Хранене при кърмене</vt:lpstr>
      <vt:lpstr>Захранване -Кога и Как?</vt:lpstr>
      <vt:lpstr>Игра на въпроси </vt:lpstr>
      <vt:lpstr>Плодове и Зеленчуци </vt:lpstr>
      <vt:lpstr>Месо и риба</vt:lpstr>
      <vt:lpstr>Яйца</vt:lpstr>
      <vt:lpstr>Как да включите млякото и млечните продукти в захранването на вашето бебе?</vt:lpstr>
      <vt:lpstr>Зърнени храни</vt:lpstr>
      <vt:lpstr>Препоръки-Информация </vt:lpstr>
      <vt:lpstr>Най-често срещаните грешки при храненето на децата</vt:lpstr>
      <vt:lpstr>Хранителни алергии при децата от 0 до 3г.:</vt:lpstr>
      <vt:lpstr>БЛАГОДАРИМ ВИ ЗА ВНИМАНИЕТО! 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Хранене на деца от 0-3 години</dc:title>
  <dc:creator/>
  <cp:lastModifiedBy>Kamen</cp:lastModifiedBy>
  <cp:revision>100</cp:revision>
  <dcterms:created xsi:type="dcterms:W3CDTF">2006-08-16T00:00:00Z</dcterms:created>
  <dcterms:modified xsi:type="dcterms:W3CDTF">2019-02-12T18:54:19Z</dcterms:modified>
</cp:coreProperties>
</file>