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57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66" d="100"/>
          <a:sy n="66" d="100"/>
        </p:scale>
        <p:origin x="67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CF48CC-BDAB-497D-B5A6-C1E41843C2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27484A-59F4-4E49-BB10-4049A8B16E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bg-B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CF23EA-EF64-481D-939D-53AE493EF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74098-BA59-466F-B10A-720DE06772D3}" type="datetimeFigureOut">
              <a:rPr lang="bg-BG" smtClean="0"/>
              <a:t>5.2.2020 г.</a:t>
            </a:fld>
            <a:endParaRPr lang="bg-B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AFDF79-D3A3-4615-B25E-D232D925E2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C2E3C6-3D3D-418D-A571-25598227C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4FB7B-EC05-499A-A9AE-E92660024E4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90983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AB1502-1B23-40EE-B472-B8159F79E2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217331-AA57-405C-BA53-14C29B0B45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E7F09D-D52C-4401-8866-10D1EAABFF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74098-BA59-466F-B10A-720DE06772D3}" type="datetimeFigureOut">
              <a:rPr lang="bg-BG" smtClean="0"/>
              <a:t>5.2.2020 г.</a:t>
            </a:fld>
            <a:endParaRPr lang="bg-B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D932D6-CE8B-4EB3-8324-BED5FDDF6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8CFB65-8FA7-4A15-9A08-3BE7DA85B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4FB7B-EC05-499A-A9AE-E92660024E4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675310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7926631-0214-4A99-B0BE-52AC4F9D80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107861-2FC9-4299-AB30-00E02F9ED2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736002-9805-4276-AD90-440DEF82B4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74098-BA59-466F-B10A-720DE06772D3}" type="datetimeFigureOut">
              <a:rPr lang="bg-BG" smtClean="0"/>
              <a:t>5.2.2020 г.</a:t>
            </a:fld>
            <a:endParaRPr lang="bg-B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8C93D8-7B07-4323-8172-E39E1B9EC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9DC32D-D686-4CED-AF5F-8FC476DEC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4FB7B-EC05-499A-A9AE-E92660024E4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9712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A5E967-5F2A-4EB2-BBD4-C6D135FC78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88303D-CCC7-4CCF-9043-E2D1DE29CC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F9861B-A52E-41F5-8CAD-01F350AF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74098-BA59-466F-B10A-720DE06772D3}" type="datetimeFigureOut">
              <a:rPr lang="bg-BG" smtClean="0"/>
              <a:t>5.2.2020 г.</a:t>
            </a:fld>
            <a:endParaRPr lang="bg-B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019CEB-88F5-4C60-B9EA-C110BE6E5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2B2903-9B8C-4F20-BB61-436C45AEF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4FB7B-EC05-499A-A9AE-E92660024E4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853193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E81E73-7E81-4452-80E8-A162C53978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013212-000D-4E77-B1CE-A728DD9BF8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349C69-20A5-4C0D-A5F7-DACA0ADBE9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74098-BA59-466F-B10A-720DE06772D3}" type="datetimeFigureOut">
              <a:rPr lang="bg-BG" smtClean="0"/>
              <a:t>5.2.2020 г.</a:t>
            </a:fld>
            <a:endParaRPr lang="bg-B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7072F2-EE72-4397-BE61-39B2F345B8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54EA23-35CF-4A81-A3EE-ECD2547D4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4FB7B-EC05-499A-A9AE-E92660024E4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661032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9DC017-7FFD-4A29-B2EC-8EF822AC5A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19A61E-76E6-4ADF-B043-C42427AA7E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184D7E-BCF5-4207-BDB6-8C67546294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9D1FCE-4F06-44B6-B80D-307CB4A3D8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74098-BA59-466F-B10A-720DE06772D3}" type="datetimeFigureOut">
              <a:rPr lang="bg-BG" smtClean="0"/>
              <a:t>5.2.2020 г.</a:t>
            </a:fld>
            <a:endParaRPr lang="bg-B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6FEA5F-D396-4A75-816B-7876F04008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51E57C-FDA8-4B14-BFDA-42887CB56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4FB7B-EC05-499A-A9AE-E92660024E4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731722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2A5C02-3B2C-4F5A-AA05-16455AF3C8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4A5B3E-2A96-43EE-8056-FFA642A613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4CD0FB-7FDA-49E7-84E2-51C30BFAB9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54BA7C-BFAB-4631-84F4-307652F53E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67FDCC6-C3A4-4591-AC26-945B205124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C19BE0D-D991-4875-92AD-92DAC5EB57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74098-BA59-466F-B10A-720DE06772D3}" type="datetimeFigureOut">
              <a:rPr lang="bg-BG" smtClean="0"/>
              <a:t>5.2.2020 г.</a:t>
            </a:fld>
            <a:endParaRPr lang="bg-BG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1D4E03B-5CFD-4239-A4D3-EDB9D0ED4D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DEB0FBC-6442-4C23-A5D8-D054A07C40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4FB7B-EC05-499A-A9AE-E92660024E4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170507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604D83-C9D5-4672-8020-A8FC39B073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4813F4-5503-45B6-90F8-CEFADD34A0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74098-BA59-466F-B10A-720DE06772D3}" type="datetimeFigureOut">
              <a:rPr lang="bg-BG" smtClean="0"/>
              <a:t>5.2.2020 г.</a:t>
            </a:fld>
            <a:endParaRPr lang="bg-BG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741FB3-AA7F-4C69-B97F-C395848D4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CD1CA38-FE39-4532-B5F8-522D9979F5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4FB7B-EC05-499A-A9AE-E92660024E4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470351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158A8D9-B65F-46C7-B54E-52BCDF26B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74098-BA59-466F-B10A-720DE06772D3}" type="datetimeFigureOut">
              <a:rPr lang="bg-BG" smtClean="0"/>
              <a:t>5.2.2020 г.</a:t>
            </a:fld>
            <a:endParaRPr lang="bg-BG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6B65C6E-6D88-4A95-8586-B02B9788E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42B2E2-15A6-4766-9D50-A597BB965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4FB7B-EC05-499A-A9AE-E92660024E4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87296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FF5C00-582A-4318-8A79-25707B6739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DA22B3-39A4-4B82-8433-8521AA3E2D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8A0B46-0058-4024-BA2E-0ECC14178A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A0357E-79CA-4A22-B5AD-82B3F2644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74098-BA59-466F-B10A-720DE06772D3}" type="datetimeFigureOut">
              <a:rPr lang="bg-BG" smtClean="0"/>
              <a:t>5.2.2020 г.</a:t>
            </a:fld>
            <a:endParaRPr lang="bg-B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6E7FF9-91BF-40AF-95E9-B748C850D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312066-73ED-49ED-8637-7BF898FB0E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4FB7B-EC05-499A-A9AE-E92660024E4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867196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0BDFA-B0DC-48C7-BFAF-47D484815A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D485184-763B-4F94-A01D-6BCEBB778A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8D9896-2A0B-4970-9180-5DFD46C728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0123C4-6831-45CC-B01B-2D949CCC3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74098-BA59-466F-B10A-720DE06772D3}" type="datetimeFigureOut">
              <a:rPr lang="bg-BG" smtClean="0"/>
              <a:t>5.2.2020 г.</a:t>
            </a:fld>
            <a:endParaRPr lang="bg-B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02D5CA-44B5-4CF3-B5C1-B82DC5693C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F36A1E-1DAC-433F-8E6D-DFB153255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4FB7B-EC05-499A-A9AE-E92660024E4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300619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EC69614-A100-4A5A-8204-7839C2661C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A9D252-6CA0-4288-A407-B3D3B09E7E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0526BD-EDED-4A69-92E9-15F5BC00C2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74098-BA59-466F-B10A-720DE06772D3}" type="datetimeFigureOut">
              <a:rPr lang="bg-BG" smtClean="0"/>
              <a:t>5.2.2020 г.</a:t>
            </a:fld>
            <a:endParaRPr lang="bg-B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358DC3-BDB6-4CCE-8014-92B7C0793E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5DCB87-983A-4339-AE97-03F8E4AFCD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4FB7B-EC05-499A-A9AE-E92660024E4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327566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bit.ly/36ZWRqD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bit.ly/36X7WbW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bit.ly/2GUWQJN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0FD91B-E770-43C5-8886-30512B7C17A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Babies, toddlers and languages</a:t>
            </a:r>
            <a:br>
              <a:rPr lang="en-GB" dirty="0"/>
            </a:br>
            <a:r>
              <a:rPr lang="en-GB" dirty="0"/>
              <a:t>(start early, learn language/s)</a:t>
            </a:r>
            <a:endParaRPr lang="bg-BG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DA3CA4-324B-4DFB-B64E-BDD5BF83D10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Keith Kelly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6795308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53BBDC-3BF1-47CC-977E-05DCE99911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365125"/>
            <a:ext cx="13469256" cy="1325563"/>
          </a:xfrm>
        </p:spPr>
        <p:txBody>
          <a:bodyPr>
            <a:normAutofit/>
          </a:bodyPr>
          <a:lstStyle/>
          <a:p>
            <a:r>
              <a:rPr lang="en-GB" sz="4000" b="1" dirty="0"/>
              <a:t>Brain activity differences in mono- and bilingual babies</a:t>
            </a:r>
            <a:endParaRPr lang="bg-BG" sz="4000" b="1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3BE9A2ED-AA54-4570-BCC2-F30DFD6140E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80239" y="1813946"/>
            <a:ext cx="6534150" cy="3590925"/>
          </a:xfrm>
          <a:prstGeom prst="rect">
            <a:avLst/>
          </a:prstGeom>
        </p:spPr>
      </p:pic>
      <p:sp>
        <p:nvSpPr>
          <p:cNvPr id="5" name="Subtitle 2">
            <a:extLst>
              <a:ext uri="{FF2B5EF4-FFF2-40B4-BE49-F238E27FC236}">
                <a16:creationId xmlns:a16="http://schemas.microsoft.com/office/drawing/2014/main" id="{116A966E-D66B-4F1C-A899-0021FE7EFEE5}"/>
              </a:ext>
            </a:extLst>
          </p:cNvPr>
          <p:cNvSpPr txBox="1">
            <a:spLocks/>
          </p:cNvSpPr>
          <p:nvPr/>
        </p:nvSpPr>
        <p:spPr>
          <a:xfrm>
            <a:off x="0" y="1773237"/>
            <a:ext cx="9144000" cy="488882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dirty="0"/>
              <a:t>University of Washington</a:t>
            </a:r>
          </a:p>
          <a:p>
            <a:pPr marL="0" indent="0">
              <a:buNone/>
            </a:pPr>
            <a:r>
              <a:rPr lang="en-GB" dirty="0"/>
              <a:t>16 babies tested </a:t>
            </a:r>
            <a:br>
              <a:rPr lang="en-GB" dirty="0"/>
            </a:br>
            <a:r>
              <a:rPr lang="en-GB" dirty="0"/>
              <a:t>(8 mono-, 8 bilingual families)</a:t>
            </a:r>
            <a:br>
              <a:rPr lang="en-GB" dirty="0"/>
            </a:br>
            <a:r>
              <a:rPr lang="en-GB" dirty="0"/>
              <a:t>Sounds from both Spanish and </a:t>
            </a:r>
            <a:br>
              <a:rPr lang="en-GB" dirty="0"/>
            </a:br>
            <a:r>
              <a:rPr lang="en-GB" dirty="0"/>
              <a:t>English language</a:t>
            </a:r>
            <a:br>
              <a:rPr lang="en-GB" dirty="0"/>
            </a:br>
            <a:endParaRPr lang="en-GB" dirty="0"/>
          </a:p>
          <a:p>
            <a:pPr marL="0" indent="0">
              <a:buNone/>
            </a:pPr>
            <a:r>
              <a:rPr lang="en-GB" dirty="0"/>
              <a:t>Magnetoencephalography (MEG)</a:t>
            </a:r>
          </a:p>
          <a:p>
            <a:pPr marL="0" indent="0">
              <a:buNone/>
            </a:pPr>
            <a:r>
              <a:rPr lang="en-GB" dirty="0"/>
              <a:t>prefrontal cortex +</a:t>
            </a:r>
            <a:br>
              <a:rPr lang="en-GB" dirty="0"/>
            </a:br>
            <a:r>
              <a:rPr lang="en-GB" dirty="0"/>
              <a:t>orbitofrontal cortex activity</a:t>
            </a:r>
          </a:p>
          <a:p>
            <a:pPr marL="0" indent="0">
              <a:buNone/>
            </a:pPr>
            <a:r>
              <a:rPr lang="en-GB" dirty="0"/>
              <a:t>= executive functions</a:t>
            </a:r>
            <a:br>
              <a:rPr lang="en-GB" dirty="0"/>
            </a:br>
            <a:endParaRPr lang="en-GB" dirty="0"/>
          </a:p>
          <a:p>
            <a:pPr marL="0" indent="0">
              <a:buNone/>
            </a:pPr>
            <a:r>
              <a:rPr lang="en-GB" dirty="0"/>
              <a:t>= better decision making, higher-order problem solving, memory, focus switching skills = key to success in schooling, happiness, and avoiding dementia-related illnesses in later life</a:t>
            </a:r>
          </a:p>
          <a:p>
            <a:pPr marL="0" indent="0">
              <a:buNone/>
            </a:pPr>
            <a:endParaRPr lang="bg-BG" b="1" dirty="0"/>
          </a:p>
        </p:txBody>
      </p:sp>
    </p:spTree>
    <p:extLst>
      <p:ext uri="{BB962C8B-B14F-4D97-AF65-F5344CB8AC3E}">
        <p14:creationId xmlns:p14="http://schemas.microsoft.com/office/powerpoint/2010/main" val="133055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D4F696-2B3C-4ED5-BFBC-ED1D6508A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Conclusions and advice</a:t>
            </a:r>
            <a:endParaRPr lang="bg-BG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9BF46C-2B70-433D-BA76-83742CBE2A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“Our results underscore the notion that not only are very young children capable of learning multiple languages, but that early childhood is the optimum time for them to begin”</a:t>
            </a:r>
          </a:p>
          <a:p>
            <a:r>
              <a:rPr lang="en-US" dirty="0"/>
              <a:t>Start early, even if you’re not a bilingual family. Create routines in both languages and stick to them (</a:t>
            </a:r>
            <a:r>
              <a:rPr lang="en-US" dirty="0" err="1"/>
              <a:t>storytime</a:t>
            </a:r>
            <a:r>
              <a:rPr lang="en-US" dirty="0"/>
              <a:t>, </a:t>
            </a:r>
            <a:r>
              <a:rPr lang="en-US" dirty="0" err="1"/>
              <a:t>bathtime</a:t>
            </a:r>
            <a:r>
              <a:rPr lang="en-US" dirty="0"/>
              <a:t>, mealtimes </a:t>
            </a:r>
            <a:r>
              <a:rPr lang="en-US" dirty="0" err="1"/>
              <a:t>etc</a:t>
            </a:r>
            <a:r>
              <a:rPr lang="en-US" dirty="0"/>
              <a:t>) </a:t>
            </a:r>
            <a:endParaRPr lang="bg-BG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7E2D915-798C-4190-9842-4CE162D81AF2}"/>
              </a:ext>
            </a:extLst>
          </p:cNvPr>
          <p:cNvSpPr/>
          <p:nvPr/>
        </p:nvSpPr>
        <p:spPr>
          <a:xfrm>
            <a:off x="1016000" y="5015547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>
                <a:hlinkClick r:id="rId2"/>
              </a:rPr>
              <a:t>https://</a:t>
            </a:r>
            <a:r>
              <a:rPr lang="en-GB" dirty="0" err="1">
                <a:hlinkClick r:id="rId2"/>
              </a:rPr>
              <a:t>bit.ly</a:t>
            </a:r>
            <a:r>
              <a:rPr lang="en-GB" dirty="0">
                <a:hlinkClick r:id="rId2"/>
              </a:rPr>
              <a:t>/</a:t>
            </a:r>
            <a:r>
              <a:rPr lang="en-GB" dirty="0" err="1">
                <a:hlinkClick r:id="rId2"/>
              </a:rPr>
              <a:t>36ZWRqD</a:t>
            </a:r>
            <a:r>
              <a:rPr lang="en-GB" dirty="0"/>
              <a:t> 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590431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53BBDC-3BF1-47CC-977E-05DCE99911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Bilingual Brain Wiring</a:t>
            </a:r>
            <a:endParaRPr lang="bg-BG" b="1" dirty="0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116A966E-D66B-4F1C-A899-0021FE7EFEE5}"/>
              </a:ext>
            </a:extLst>
          </p:cNvPr>
          <p:cNvSpPr txBox="1">
            <a:spLocks/>
          </p:cNvSpPr>
          <p:nvPr/>
        </p:nvSpPr>
        <p:spPr>
          <a:xfrm>
            <a:off x="0" y="1773237"/>
            <a:ext cx="9144000" cy="439533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000" dirty="0"/>
              <a:t>Babies are wired to process more</a:t>
            </a:r>
            <a:br>
              <a:rPr lang="en-GB" sz="2000" dirty="0"/>
            </a:br>
            <a:r>
              <a:rPr lang="en-GB" sz="2000" dirty="0"/>
              <a:t>than one language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dirty="0"/>
              <a:t>NB – being bilingual does not simply</a:t>
            </a:r>
            <a:br>
              <a:rPr lang="en-GB" sz="2000" dirty="0"/>
            </a:br>
            <a:r>
              <a:rPr lang="en-GB" sz="2000" dirty="0"/>
              <a:t>mean fluency in two languages!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dirty="0"/>
              <a:t>Babies ‘hear’ around 26 weeks </a:t>
            </a:r>
            <a:br>
              <a:rPr lang="en-GB" sz="2000" dirty="0"/>
            </a:br>
            <a:r>
              <a:rPr lang="en-GB" sz="2000" dirty="0"/>
              <a:t>and separate languages</a:t>
            </a:r>
            <a:br>
              <a:rPr lang="en-GB" sz="2000" dirty="0"/>
            </a:br>
            <a:br>
              <a:rPr lang="en-GB" sz="2000" dirty="0"/>
            </a:br>
            <a:r>
              <a:rPr lang="en-GB" sz="2000" dirty="0"/>
              <a:t>We’re born able to hear and pronounce all the </a:t>
            </a:r>
            <a:br>
              <a:rPr lang="en-GB" sz="2000" dirty="0"/>
            </a:br>
            <a:r>
              <a:rPr lang="en-GB" sz="2000" dirty="0"/>
              <a:t>world’s sounds (600 consonants, 200 vowels) </a:t>
            </a:r>
            <a:br>
              <a:rPr lang="en-GB" sz="2000" dirty="0"/>
            </a:br>
            <a:r>
              <a:rPr lang="en-GB" sz="2000" dirty="0"/>
              <a:t>– but use it or lose it!</a:t>
            </a:r>
          </a:p>
          <a:p>
            <a:pPr marL="0" indent="0">
              <a:buNone/>
            </a:pPr>
            <a:endParaRPr lang="en-GB" sz="2000" b="1" dirty="0"/>
          </a:p>
          <a:p>
            <a:pPr marL="0" indent="0">
              <a:buNone/>
            </a:pPr>
            <a:r>
              <a:rPr lang="en-GB" sz="2000" dirty="0"/>
              <a:t>By 9 months, babies are starting to sort out the rules for themselves AND they match languages to people too. </a:t>
            </a:r>
          </a:p>
          <a:p>
            <a:pPr marL="0" indent="0">
              <a:buNone/>
            </a:pPr>
            <a:endParaRPr lang="bg-BG" sz="2000" b="1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35EC7DB-3BB2-4C0E-B045-630FBD6605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72100" y="1504950"/>
            <a:ext cx="6819900" cy="3848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88048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D4F696-2B3C-4ED5-BFBC-ED1D6508A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Conclusions and advice</a:t>
            </a:r>
            <a:endParaRPr lang="bg-BG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9BF46C-2B70-433D-BA76-83742CBE2A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“Talking with your baby a lot in your languages gives them the opportunities they need to work out the patterns of the languages.”</a:t>
            </a:r>
          </a:p>
          <a:p>
            <a:r>
              <a:rPr lang="en-US"/>
              <a:t>Read with them, sing with them, play with them, talk with them in other languages. </a:t>
            </a:r>
          </a:p>
          <a:p>
            <a:pPr marL="0" indent="0">
              <a:buNone/>
            </a:pPr>
            <a:endParaRPr lang="bg-BG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24D5CB5-AEB3-446A-9606-461EE66829F8}"/>
              </a:ext>
            </a:extLst>
          </p:cNvPr>
          <p:cNvSpPr/>
          <p:nvPr/>
        </p:nvSpPr>
        <p:spPr>
          <a:xfrm>
            <a:off x="958050" y="4695763"/>
            <a:ext cx="25201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bg-BG" dirty="0">
                <a:hlinkClick r:id="rId2"/>
              </a:rPr>
              <a:t>https://bit.ly/36X7WbW</a:t>
            </a:r>
            <a:r>
              <a:rPr lang="en-GB" dirty="0"/>
              <a:t> 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9822178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53BBDC-3BF1-47CC-977E-05DCE99911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Benefits of bilingualism</a:t>
            </a:r>
            <a:endParaRPr lang="bg-BG" b="1" dirty="0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116A966E-D66B-4F1C-A899-0021FE7EFEE5}"/>
              </a:ext>
            </a:extLst>
          </p:cNvPr>
          <p:cNvSpPr txBox="1">
            <a:spLocks/>
          </p:cNvSpPr>
          <p:nvPr/>
        </p:nvSpPr>
        <p:spPr>
          <a:xfrm>
            <a:off x="0" y="1773237"/>
            <a:ext cx="9144000" cy="43953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400" dirty="0"/>
              <a:t>Bilinguals have better:</a:t>
            </a:r>
          </a:p>
          <a:p>
            <a:pPr>
              <a:buFontTx/>
              <a:buChar char="-"/>
            </a:pPr>
            <a:r>
              <a:rPr lang="en-GB" sz="2400" dirty="0"/>
              <a:t>control mechanisms</a:t>
            </a:r>
          </a:p>
          <a:p>
            <a:pPr>
              <a:buFontTx/>
              <a:buChar char="-"/>
            </a:pPr>
            <a:r>
              <a:rPr lang="en-GB" sz="2400" dirty="0"/>
              <a:t>conflict management </a:t>
            </a:r>
          </a:p>
          <a:p>
            <a:pPr>
              <a:buFontTx/>
              <a:buChar char="-"/>
            </a:pPr>
            <a:r>
              <a:rPr lang="en-GB" sz="2400" dirty="0"/>
              <a:t>inhibitory control (</a:t>
            </a:r>
            <a:r>
              <a:rPr lang="en-GB" sz="2400" dirty="0" err="1"/>
              <a:t>stroop</a:t>
            </a:r>
            <a:r>
              <a:rPr lang="en-GB" sz="2400" dirty="0"/>
              <a:t> tasks) + task switching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/>
              <a:t>Bilingualism changes neurological structures and </a:t>
            </a:r>
            <a:br>
              <a:rPr lang="en-GB" sz="2400" dirty="0"/>
            </a:br>
            <a:r>
              <a:rPr lang="en-GB" sz="2400" dirty="0"/>
              <a:t>processing = better executive functions</a:t>
            </a:r>
            <a:br>
              <a:rPr lang="en-GB" sz="2400" dirty="0"/>
            </a:br>
            <a:br>
              <a:rPr lang="en-GB" sz="2400" dirty="0"/>
            </a:br>
            <a:endParaRPr lang="bg-BG" sz="2400" b="1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8F407A0-10B7-448C-9F9F-0BABEBF75A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1594" y="799419"/>
            <a:ext cx="5267325" cy="4562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66374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0DA245-C262-4A11-95C7-23C054BFCB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Bilingualism (early experiences of languages)</a:t>
            </a:r>
            <a:endParaRPr lang="bg-B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6C8A59-B90C-42A7-A83F-7E860273BE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More grey matter in the parietal lobe</a:t>
            </a:r>
            <a:br>
              <a:rPr lang="en-GB" dirty="0"/>
            </a:br>
            <a:r>
              <a:rPr lang="en-GB" dirty="0"/>
              <a:t>responsible for language switching</a:t>
            </a:r>
          </a:p>
          <a:p>
            <a:endParaRPr lang="en-GB" dirty="0"/>
          </a:p>
          <a:p>
            <a:r>
              <a:rPr lang="en-GB" dirty="0"/>
              <a:t>Bilingualism leads to better </a:t>
            </a:r>
            <a:br>
              <a:rPr lang="en-GB" dirty="0"/>
            </a:br>
            <a:r>
              <a:rPr lang="en-GB" dirty="0"/>
              <a:t>information processing</a:t>
            </a:r>
          </a:p>
          <a:p>
            <a:endParaRPr lang="en-GB" dirty="0"/>
          </a:p>
          <a:p>
            <a:r>
              <a:rPr lang="en-GB" dirty="0"/>
              <a:t>Bilingualism gives more </a:t>
            </a:r>
            <a:br>
              <a:rPr lang="en-GB" dirty="0"/>
            </a:br>
            <a:r>
              <a:rPr lang="en-GB" dirty="0"/>
              <a:t>‘cognitive reserve’ </a:t>
            </a:r>
            <a:br>
              <a:rPr lang="en-GB" dirty="0"/>
            </a:br>
            <a:r>
              <a:rPr lang="en-GB" dirty="0"/>
              <a:t>= later onset of brain diseases</a:t>
            </a:r>
            <a:endParaRPr lang="bg-BG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5A12095-5711-469F-BF6C-C1EA9A8A1F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18514" y="1871663"/>
            <a:ext cx="4876800" cy="4305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80133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D4F696-2B3C-4ED5-BFBC-ED1D6508A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Conclusions and advice</a:t>
            </a:r>
            <a:endParaRPr lang="bg-BG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9BF46C-2B70-433D-BA76-83742CBE2A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“To </a:t>
            </a:r>
            <a:r>
              <a:rPr lang="en-US" dirty="0" err="1"/>
              <a:t>summarise</a:t>
            </a:r>
            <a:r>
              <a:rPr lang="en-US" dirty="0"/>
              <a:t>, the cognitive and neurological benefits of bilingualism extend from early childhood to old age as the brain more efficiently processes information and staves off cognitive decline.”</a:t>
            </a:r>
          </a:p>
          <a:p>
            <a:r>
              <a:rPr lang="en-US" dirty="0"/>
              <a:t>Even if you leave it later, starting a foreign language in later years has been shown to have similar benefits for keeping dementia at bay in older people.</a:t>
            </a:r>
            <a:endParaRPr lang="bg-BG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24D5CB5-AEB3-446A-9606-461EE66829F8}"/>
              </a:ext>
            </a:extLst>
          </p:cNvPr>
          <p:cNvSpPr/>
          <p:nvPr/>
        </p:nvSpPr>
        <p:spPr>
          <a:xfrm>
            <a:off x="958050" y="4695763"/>
            <a:ext cx="25201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hlinkClick r:id="rId2"/>
              </a:rPr>
              <a:t>https://</a:t>
            </a:r>
            <a:r>
              <a:rPr lang="en-GB" dirty="0" err="1">
                <a:hlinkClick r:id="rId2"/>
              </a:rPr>
              <a:t>bit.ly</a:t>
            </a:r>
            <a:r>
              <a:rPr lang="en-GB" dirty="0">
                <a:hlinkClick r:id="rId2"/>
              </a:rPr>
              <a:t>/</a:t>
            </a:r>
            <a:r>
              <a:rPr lang="en-GB" dirty="0" err="1">
                <a:hlinkClick r:id="rId2"/>
              </a:rPr>
              <a:t>2GUWQJN</a:t>
            </a:r>
            <a:r>
              <a:rPr lang="en-GB" dirty="0"/>
              <a:t> 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1756160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454</Words>
  <Application>Microsoft Office PowerPoint</Application>
  <PresentationFormat>Widescreen</PresentationFormat>
  <Paragraphs>42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Babies, toddlers and languages (start early, learn language/s)</vt:lpstr>
      <vt:lpstr>Brain activity differences in mono- and bilingual babies</vt:lpstr>
      <vt:lpstr>Conclusions and advice</vt:lpstr>
      <vt:lpstr>Bilingual Brain Wiring</vt:lpstr>
      <vt:lpstr>Conclusions and advice</vt:lpstr>
      <vt:lpstr>Benefits of bilingualism</vt:lpstr>
      <vt:lpstr>Bilingualism (early experiences of languages)</vt:lpstr>
      <vt:lpstr>Conclusions and advice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Babies, toddlers and languages</dc:title>
  <dc:creator>user</dc:creator>
  <cp:lastModifiedBy>user</cp:lastModifiedBy>
  <cp:revision>8</cp:revision>
  <dcterms:created xsi:type="dcterms:W3CDTF">2020-02-05T08:43:12Z</dcterms:created>
  <dcterms:modified xsi:type="dcterms:W3CDTF">2020-02-05T10:06:01Z</dcterms:modified>
</cp:coreProperties>
</file>