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70" r:id="rId4"/>
    <p:sldId id="257" r:id="rId5"/>
    <p:sldId id="258" r:id="rId6"/>
    <p:sldId id="272" r:id="rId7"/>
    <p:sldId id="260" r:id="rId8"/>
    <p:sldId id="262" r:id="rId9"/>
    <p:sldId id="271" r:id="rId10"/>
    <p:sldId id="265" r:id="rId11"/>
    <p:sldId id="264" r:id="rId12"/>
    <p:sldId id="266" r:id="rId13"/>
    <p:sldId id="267" r:id="rId14"/>
    <p:sldId id="268" r:id="rId15"/>
    <p:sldId id="263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4660"/>
  </p:normalViewPr>
  <p:slideViewPr>
    <p:cSldViewPr>
      <p:cViewPr varScale="1">
        <p:scale>
          <a:sx n="69" d="100"/>
          <a:sy n="69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2F35D-EE19-49B8-94A2-46EB2539969B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0A2C4-F56C-4726-866B-2AE4EFC1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9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Презентацията е подготвена от Ралица</a:t>
            </a:r>
            <a:r>
              <a:rPr lang="bg-BG" baseline="0" dirty="0" smtClean="0"/>
              <a:t> Брестничка</a:t>
            </a:r>
          </a:p>
          <a:p>
            <a:r>
              <a:rPr lang="en-US" baseline="0" smtClean="0"/>
              <a:t>ralitza.p.vassileva@gmail.com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0A2C4-F56C-4726-866B-2AE4EFC117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98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Поглъщаща, заливаща, бушуваща емоция. Потопи се в емоцията. Вълна от емоции. Силната</a:t>
            </a:r>
            <a:r>
              <a:rPr lang="bg-BG" baseline="0" dirty="0" smtClean="0"/>
              <a:t> емоция съдържа в себе си идеята за стихийност.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0A2C4-F56C-4726-866B-2AE4EFC117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Човешкият мозък се развива отдолу нагоре, т.е. от най-старите си структури към по-новите,</a:t>
            </a:r>
            <a:r>
              <a:rPr lang="bg-BG" baseline="0" dirty="0" smtClean="0"/>
              <a:t> т.е. от емоционалното към разумното.</a:t>
            </a:r>
            <a:r>
              <a:rPr lang="en-US" baseline="0" dirty="0" smtClean="0"/>
              <a:t> </a:t>
            </a:r>
            <a:r>
              <a:rPr lang="bg-BG" baseline="0" dirty="0" smtClean="0"/>
              <a:t>Тези първични структури са ангажирани с въпросите на оцеляването и не са способни на рационална мисъл. Те търсят и идентифицират опасности в средата. Дерегулацията на детето означава, че то не може да се свърже с рационалната част </a:t>
            </a:r>
            <a:r>
              <a:rPr lang="bg-BG" baseline="0" dirty="0" smtClean="0"/>
              <a:t>на</a:t>
            </a:r>
            <a:r>
              <a:rPr lang="en-US" baseline="0" dirty="0" smtClean="0"/>
              <a:t> </a:t>
            </a:r>
            <a:r>
              <a:rPr lang="bg-BG" baseline="0" dirty="0" smtClean="0"/>
              <a:t>ума</a:t>
            </a:r>
            <a:r>
              <a:rPr lang="bg-BG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0A2C4-F56C-4726-866B-2AE4EFC117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53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Как да познаем, че детето е вече</a:t>
            </a:r>
            <a:r>
              <a:rPr lang="bg-BG" baseline="0" dirty="0" smtClean="0"/>
              <a:t> само в дивата пустош, т.е. е </a:t>
            </a:r>
            <a:r>
              <a:rPr lang="bg-BG" b="1" baseline="0" dirty="0" smtClean="0"/>
              <a:t>дерегулирано</a:t>
            </a:r>
            <a:r>
              <a:rPr lang="bg-BG" baseline="0" dirty="0" smtClean="0"/>
              <a:t>? Крещене, удряне, блъскане, хапане, отдръпване, криене, плач</a:t>
            </a:r>
          </a:p>
          <a:p>
            <a:r>
              <a:rPr lang="bg-BG" baseline="0" dirty="0" smtClean="0"/>
              <a:t>Какво ни остава да направим? Да се откажем от личния разговор с префронталния кортекс (челен дял на мозъчната кора) и да обърнем специално внимание на мозъчния ствол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0A2C4-F56C-4726-866B-2AE4EFC117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14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0A2C4-F56C-4726-866B-2AE4EFC117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58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От критично значение е ние да сме емоционално регулирани, т.е. да не се оставим да бъдем пометени от заливащата емоция. В противен случай, изпадаме в борба за </a:t>
            </a:r>
            <a:r>
              <a:rPr lang="bg-BG" dirty="0" smtClean="0"/>
              <a:t>надмощие, от която</a:t>
            </a:r>
            <a:r>
              <a:rPr lang="bg-BG" baseline="0" dirty="0" smtClean="0"/>
              <a:t> обикновено никой не излиза победител</a:t>
            </a:r>
            <a:r>
              <a:rPr lang="bg-BG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0A2C4-F56C-4726-866B-2AE4EFC117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8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jessicalangtherapy.com/blog/regulate-relate-reason-brain-state/" TargetMode="External"/><Relationship Id="rId2" Type="http://schemas.openxmlformats.org/officeDocument/2006/relationships/hyperlink" Target="https://www.socorro.care/hey-mister-ed/regulate-relate-reas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Емоциите и децата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Емоционална регулация, взаимоотношение и учене</a:t>
            </a:r>
          </a:p>
          <a:p>
            <a:r>
              <a:rPr lang="bg-BG" smtClean="0"/>
              <a:t>10.10.2019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9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"/>
            <a:ext cx="6354763" cy="6354763"/>
          </a:xfrm>
        </p:spPr>
      </p:pic>
    </p:spTree>
    <p:extLst>
      <p:ext uri="{BB962C8B-B14F-4D97-AF65-F5344CB8AC3E}">
        <p14:creationId xmlns:p14="http://schemas.microsoft.com/office/powerpoint/2010/main" val="322300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Свързване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dirty="0" smtClean="0"/>
              <a:t>Време е за лимбичната система. Фокусираме се върху любовта, грижата и привързаността си.</a:t>
            </a:r>
          </a:p>
          <a:p>
            <a:r>
              <a:rPr lang="bg-BG" dirty="0" smtClean="0"/>
              <a:t>Начини да изразим любов:</a:t>
            </a:r>
          </a:p>
          <a:p>
            <a:pPr lvl="1"/>
            <a:r>
              <a:rPr lang="bg-BG" dirty="0" smtClean="0"/>
              <a:t>Безброй </a:t>
            </a:r>
            <a:r>
              <a:rPr lang="bg-BG" dirty="0" smtClean="0">
                <a:sym typeface="Wingdings" panose="05000000000000000000" pitchFamily="2" charset="2"/>
              </a:rPr>
              <a:t> </a:t>
            </a:r>
          </a:p>
          <a:p>
            <a:pPr lvl="1"/>
            <a:r>
              <a:rPr lang="bg-BG" dirty="0" smtClean="0">
                <a:sym typeface="Wingdings" panose="05000000000000000000" pitchFamily="2" charset="2"/>
              </a:rPr>
              <a:t>Специфичен за нас – думи, шеги, игри, четене на книжка, пеене на песен</a:t>
            </a:r>
            <a:endParaRPr lang="bg-BG" dirty="0">
              <a:sym typeface="Wingdings" panose="05000000000000000000" pitchFamily="2" charset="2"/>
            </a:endParaRPr>
          </a:p>
          <a:p>
            <a:pPr lvl="1"/>
            <a:r>
              <a:rPr lang="bg-BG" dirty="0" smtClean="0">
                <a:sym typeface="Wingdings" panose="05000000000000000000" pitchFamily="2" charset="2"/>
              </a:rPr>
              <a:t>Валидиране на емоциите – „Нормално е да си ядосан, когато...“, „Разбирам защо се чувстваш тъжен...“, но само с кратки, </a:t>
            </a:r>
            <a:r>
              <a:rPr lang="bg-BG" dirty="0" smtClean="0">
                <a:sym typeface="Wingdings" panose="05000000000000000000" pitchFamily="2" charset="2"/>
              </a:rPr>
              <a:t>прости </a:t>
            </a:r>
            <a:r>
              <a:rPr lang="bg-BG" dirty="0" smtClean="0">
                <a:sym typeface="Wingdings" panose="05000000000000000000" pitchFamily="2" charset="2"/>
              </a:rPr>
              <a:t>и ясни изречения.</a:t>
            </a:r>
          </a:p>
        </p:txBody>
      </p:sp>
    </p:spTree>
    <p:extLst>
      <p:ext uri="{BB962C8B-B14F-4D97-AF65-F5344CB8AC3E}">
        <p14:creationId xmlns:p14="http://schemas.microsoft.com/office/powerpoint/2010/main" val="33516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74320"/>
            <a:ext cx="6355080" cy="6355080"/>
          </a:xfrm>
        </p:spPr>
      </p:pic>
    </p:spTree>
    <p:extLst>
      <p:ext uri="{BB962C8B-B14F-4D97-AF65-F5344CB8AC3E}">
        <p14:creationId xmlns:p14="http://schemas.microsoft.com/office/powerpoint/2010/main" val="247271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Учене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 smtClean="0"/>
              <a:t>Когато детето отново има връзка с челния дял, т.е. </a:t>
            </a:r>
            <a:r>
              <a:rPr lang="bg-BG" dirty="0"/>
              <a:t>е</a:t>
            </a:r>
            <a:r>
              <a:rPr lang="bg-BG" dirty="0" smtClean="0"/>
              <a:t> спокойно и не се чувства в опасност, можете да започнете разговор.</a:t>
            </a:r>
          </a:p>
          <a:p>
            <a:r>
              <a:rPr lang="bg-BG" dirty="0" smtClean="0"/>
              <a:t>На този етап можете да помогнете на детето да си припомни ситуацията, да я осмисли, да я погледне от друга гледна точка и да извлече поука от нея.</a:t>
            </a:r>
          </a:p>
          <a:p>
            <a:r>
              <a:rPr lang="bg-BG" dirty="0" smtClean="0"/>
              <a:t>Валидирайте отново границата, която сте поставили преди, </a:t>
            </a:r>
            <a:r>
              <a:rPr lang="bg-BG" dirty="0" smtClean="0"/>
              <a:t>вече в </a:t>
            </a:r>
            <a:r>
              <a:rPr lang="bg-BG" dirty="0" smtClean="0"/>
              <a:t>контекста на загриженост, любов и търпение.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7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"/>
            <a:ext cx="6355080" cy="6355080"/>
          </a:xfrm>
        </p:spPr>
      </p:pic>
    </p:spTree>
    <p:extLst>
      <p:ext uri="{BB962C8B-B14F-4D97-AF65-F5344CB8AC3E}">
        <p14:creationId xmlns:p14="http://schemas.microsoft.com/office/powerpoint/2010/main" val="10052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Храна за размисъл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Autofit/>
          </a:bodyPr>
          <a:lstStyle/>
          <a:p>
            <a:r>
              <a:rPr lang="bg-BG" sz="2400" dirty="0" smtClean="0"/>
              <a:t>Нужно е постоянство. Това е процес. Не става изведнъж и не става всеки път. Има много пъти, в които ще се проваляме. Целта ни е да подкрепим децата си да овладеят саморегулацията като умение, което ще им е нужно цял живот.</a:t>
            </a:r>
          </a:p>
          <a:p>
            <a:r>
              <a:rPr lang="bg-BG" sz="2400" dirty="0" smtClean="0"/>
              <a:t>Социално неподходящото, т. </a:t>
            </a:r>
            <a:r>
              <a:rPr lang="bg-BG" sz="2400" dirty="0"/>
              <a:t>н</a:t>
            </a:r>
            <a:r>
              <a:rPr lang="bg-BG" sz="2400" dirty="0" smtClean="0"/>
              <a:t>ар. „лошо“, поведение на децата не е резултат от тяхното нежелание да ни съдействат. Тъкмо обратното именно заради голямото си желание да са успешни, децата изпитват по-голям стрес.</a:t>
            </a:r>
            <a:endParaRPr lang="en-US" sz="2400" dirty="0" smtClean="0"/>
          </a:p>
          <a:p>
            <a:r>
              <a:rPr lang="bg-BG" sz="2400" dirty="0" smtClean="0"/>
              <a:t>Всички деца се тръшкат на един или друг етап. Всички деца израстват този етап.</a:t>
            </a:r>
          </a:p>
          <a:p>
            <a:r>
              <a:rPr lang="bg-BG" sz="2400" dirty="0" smtClean="0"/>
              <a:t>Понякога възрастните сме водени от страховете си също толкова, колкото и децата ни. И най-вече от страхът да не загубим контрол.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76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Линкография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www.socorro.care/hey-mister-ed/regulate-relate-reason</a:t>
            </a:r>
            <a:endParaRPr lang="bg-BG" dirty="0" smtClean="0"/>
          </a:p>
          <a:p>
            <a:r>
              <a:rPr lang="en-US" dirty="0">
                <a:hlinkClick r:id="rId3"/>
              </a:rPr>
              <a:t>https://jessicalangtherapy.com/blog/regulate-relate-reason-brain-state/</a:t>
            </a:r>
            <a:endParaRPr lang="bg-BG" dirty="0" smtClean="0"/>
          </a:p>
          <a:p>
            <a:endParaRPr lang="bg-BG" dirty="0" smtClean="0"/>
          </a:p>
          <a:p>
            <a:r>
              <a:rPr lang="bg-BG" dirty="0" smtClean="0"/>
              <a:t>Филм: Отвътре навън (</a:t>
            </a:r>
            <a:r>
              <a:rPr lang="en-US" dirty="0" smtClean="0"/>
              <a:t>Inside Out</a:t>
            </a:r>
            <a:r>
              <a:rPr lang="bg-BG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8612011" cy="4844256"/>
          </a:xfrm>
        </p:spPr>
      </p:pic>
    </p:spTree>
    <p:extLst>
      <p:ext uri="{BB962C8B-B14F-4D97-AF65-F5344CB8AC3E}">
        <p14:creationId xmlns:p14="http://schemas.microsoft.com/office/powerpoint/2010/main" val="105572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Да надникнем в...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723231"/>
            <a:ext cx="5715000" cy="4279900"/>
          </a:xfrm>
        </p:spPr>
      </p:pic>
    </p:spTree>
    <p:extLst>
      <p:ext uri="{BB962C8B-B14F-4D97-AF65-F5344CB8AC3E}">
        <p14:creationId xmlns:p14="http://schemas.microsoft.com/office/powerpoint/2010/main" val="374763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Човешкият мозък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bg-BG" b="1" dirty="0" smtClean="0"/>
              <a:t>Мозъчен ствол </a:t>
            </a:r>
            <a:r>
              <a:rPr lang="bg-BG" dirty="0" smtClean="0"/>
              <a:t>– отговаря за всички животоподдържащи процеси (дишане, сърдечна дейност, телесна температура, кръвно налягане, инстинктивни реакции от типа „битка, бягство или блокаж“).</a:t>
            </a:r>
          </a:p>
          <a:p>
            <a:r>
              <a:rPr lang="bg-BG" b="1" dirty="0" smtClean="0"/>
              <a:t>Лимбична система</a:t>
            </a:r>
            <a:r>
              <a:rPr lang="bg-BG" dirty="0" smtClean="0"/>
              <a:t> – много древна част на мозъка (комплекс от структури около таламуса), отговорна за емоциите ни и способността ни да се свързваме с другите.</a:t>
            </a:r>
          </a:p>
          <a:p>
            <a:r>
              <a:rPr lang="bg-BG" b="1" dirty="0" smtClean="0"/>
              <a:t>Префронтален кортекс </a:t>
            </a:r>
            <a:r>
              <a:rPr lang="bg-BG" dirty="0" smtClean="0"/>
              <a:t>(челен дял на мозъчната кора) – най-млада мозъчна структура, отговаряща за критичното мислене и целенасочената дейност. Пълна зрялост се достига на 25-26 години.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Емоционална регулация и дерегулация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/>
              <a:t>Емоционална </a:t>
            </a:r>
            <a:r>
              <a:rPr lang="bg-BG" dirty="0" smtClean="0"/>
              <a:t>регулация - способността </a:t>
            </a:r>
            <a:r>
              <a:rPr lang="bg-BG" dirty="0"/>
              <a:t>да отработваме емоциите си по социално приемлив начин през повечето време</a:t>
            </a:r>
            <a:r>
              <a:rPr lang="bg-BG" dirty="0" smtClean="0"/>
              <a:t>.</a:t>
            </a:r>
          </a:p>
          <a:p>
            <a:r>
              <a:rPr lang="bg-BG" dirty="0"/>
              <a:t>Дерегулацията сигнализира опасност</a:t>
            </a:r>
            <a:r>
              <a:rPr lang="en-US" dirty="0"/>
              <a:t>.</a:t>
            </a:r>
            <a:r>
              <a:rPr lang="bg-BG" dirty="0"/>
              <a:t> Така детето слиза надолу по стълбицата на развитието си, обръщайки се към базисните си инстинкти.</a:t>
            </a:r>
          </a:p>
          <a:p>
            <a:pPr lvl="1"/>
            <a:r>
              <a:rPr lang="bg-BG" dirty="0"/>
              <a:t>Дерегулацията прави невъзможно или много трудно за едно дете да чува и слуша, да мисли, да сътрудничи, да избира и решава.</a:t>
            </a:r>
            <a:endParaRPr lang="en-US" dirty="0"/>
          </a:p>
          <a:p>
            <a:endParaRPr lang="bg-BG" i="1" dirty="0" smtClean="0"/>
          </a:p>
          <a:p>
            <a:endParaRPr lang="bg-B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49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Дивото зове...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i="1" dirty="0"/>
              <a:t>Какво правим обикновено ние, възрастните? </a:t>
            </a:r>
            <a:r>
              <a:rPr lang="bg-BG" dirty="0"/>
              <a:t>Търсим най-бързия начин да решим проблема. </a:t>
            </a:r>
          </a:p>
          <a:p>
            <a:r>
              <a:rPr lang="bg-BG" dirty="0"/>
              <a:t>Проблемът обаче е, че детето вече е загубило връзка с частта на мозъка, която може да направи това. Детето е на нивото, където поведението му се диктува от мозъчния ствол </a:t>
            </a:r>
            <a:r>
              <a:rPr lang="bg-BG" dirty="0" smtClean="0"/>
              <a:t>и инстинктите</a:t>
            </a:r>
            <a:r>
              <a:rPr lang="bg-BG" dirty="0" smtClean="0"/>
              <a:t> </a:t>
            </a:r>
            <a:r>
              <a:rPr lang="bg-BG" b="1" dirty="0"/>
              <a:t>битка, бягство или блокаж</a:t>
            </a:r>
            <a:r>
              <a:rPr lang="bg-BG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9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92" y="708819"/>
            <a:ext cx="7253817" cy="5440363"/>
          </a:xfrm>
        </p:spPr>
      </p:pic>
    </p:spTree>
    <p:extLst>
      <p:ext uri="{BB962C8B-B14F-4D97-AF65-F5344CB8AC3E}">
        <p14:creationId xmlns:p14="http://schemas.microsoft.com/office/powerpoint/2010/main" val="132107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Регулиране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bg-BG" dirty="0" smtClean="0"/>
              <a:t>Мозъчният ствол работи в името на оцеляването. Неговата дейност е от критично значение. Тя не може да се изключи с бутона „Стоп“.</a:t>
            </a:r>
          </a:p>
          <a:p>
            <a:r>
              <a:rPr lang="bg-BG" dirty="0" smtClean="0"/>
              <a:t>Начини да успокоим стария мозък – преместване на фокуса към несъзнателна, автоматизирана, физическа дейност:</a:t>
            </a:r>
          </a:p>
          <a:p>
            <a:pPr lvl="1"/>
            <a:r>
              <a:rPr lang="bg-BG" dirty="0" smtClean="0"/>
              <a:t>С действия: клякане на ниво очи-в-очи, </a:t>
            </a:r>
            <a:r>
              <a:rPr lang="bg-BG" dirty="0" smtClean="0"/>
              <a:t>прегръщане, люшкане</a:t>
            </a:r>
            <a:r>
              <a:rPr lang="bg-BG" dirty="0" smtClean="0"/>
              <a:t>, боричкане, танци, дълбоко дишане</a:t>
            </a:r>
            <a:r>
              <a:rPr lang="en-US" dirty="0" smtClean="0"/>
              <a:t>, </a:t>
            </a:r>
            <a:r>
              <a:rPr lang="bg-BG" dirty="0" smtClean="0"/>
              <a:t>масаж</a:t>
            </a:r>
          </a:p>
          <a:p>
            <a:pPr lvl="1"/>
            <a:r>
              <a:rPr lang="bg-BG" dirty="0" smtClean="0"/>
              <a:t>С думи: „Всичко е наред“, „Няма страшно“, „Добре си“, „Не съм ядосан“</a:t>
            </a:r>
          </a:p>
          <a:p>
            <a:pPr lvl="1"/>
            <a:r>
              <a:rPr lang="bg-BG" dirty="0" smtClean="0"/>
              <a:t>С отношение: задаване на въпроси и </a:t>
            </a:r>
            <a:r>
              <a:rPr lang="bg-BG" b="1" dirty="0" smtClean="0"/>
              <a:t>активно изслушване</a:t>
            </a:r>
          </a:p>
          <a:p>
            <a:pPr lvl="1"/>
            <a:r>
              <a:rPr lang="bg-BG" dirty="0" smtClean="0"/>
              <a:t>С търпение и перспектива: Просто оставяме детето да излее безопасно за себе си и околните натрупаната енергия от емоциите и напрежението, за да е способно отново да бъде себе си</a:t>
            </a:r>
            <a:endParaRPr lang="bg-BG" dirty="0"/>
          </a:p>
          <a:p>
            <a:pPr marL="457200" lvl="1" indent="0">
              <a:buNone/>
            </a:pPr>
            <a:endParaRPr lang="bg-BG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76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34" y="691868"/>
            <a:ext cx="7228332" cy="5474265"/>
          </a:xfrm>
        </p:spPr>
      </p:pic>
    </p:spTree>
    <p:extLst>
      <p:ext uri="{BB962C8B-B14F-4D97-AF65-F5344CB8AC3E}">
        <p14:creationId xmlns:p14="http://schemas.microsoft.com/office/powerpoint/2010/main" val="296544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5596</TotalTime>
  <Words>857</Words>
  <Application>Microsoft Office PowerPoint</Application>
  <PresentationFormat>On-screen Show (4:3)</PresentationFormat>
  <Paragraphs>56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Емоциите и децата</vt:lpstr>
      <vt:lpstr>PowerPoint Presentation</vt:lpstr>
      <vt:lpstr>Да надникнем в...</vt:lpstr>
      <vt:lpstr>Човешкият мозък</vt:lpstr>
      <vt:lpstr>Емоционална регулация и дерегулация</vt:lpstr>
      <vt:lpstr>Дивото зове...</vt:lpstr>
      <vt:lpstr>PowerPoint Presentation</vt:lpstr>
      <vt:lpstr>Регулиране</vt:lpstr>
      <vt:lpstr>PowerPoint Presentation</vt:lpstr>
      <vt:lpstr>PowerPoint Presentation</vt:lpstr>
      <vt:lpstr>Свързване</vt:lpstr>
      <vt:lpstr>PowerPoint Presentation</vt:lpstr>
      <vt:lpstr>Учене</vt:lpstr>
      <vt:lpstr>PowerPoint Presentation</vt:lpstr>
      <vt:lpstr>Храна за размисъл</vt:lpstr>
      <vt:lpstr>Линкография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Емоциите и децата</dc:title>
  <dc:creator>Ralitza</dc:creator>
  <cp:lastModifiedBy>Ralitza</cp:lastModifiedBy>
  <cp:revision>87</cp:revision>
  <dcterms:created xsi:type="dcterms:W3CDTF">2006-08-16T00:00:00Z</dcterms:created>
  <dcterms:modified xsi:type="dcterms:W3CDTF">2019-10-10T08:46:42Z</dcterms:modified>
</cp:coreProperties>
</file>